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9"/>
  </p:notesMasterIdLst>
  <p:sldIdLst>
    <p:sldId id="257" r:id="rId2"/>
    <p:sldId id="259" r:id="rId3"/>
    <p:sldId id="315" r:id="rId4"/>
    <p:sldId id="301" r:id="rId5"/>
    <p:sldId id="290" r:id="rId6"/>
    <p:sldId id="300" r:id="rId7"/>
    <p:sldId id="288" r:id="rId8"/>
    <p:sldId id="289" r:id="rId9"/>
    <p:sldId id="287" r:id="rId10"/>
    <p:sldId id="277" r:id="rId11"/>
    <p:sldId id="310" r:id="rId12"/>
    <p:sldId id="308" r:id="rId13"/>
    <p:sldId id="304" r:id="rId14"/>
    <p:sldId id="295" r:id="rId15"/>
    <p:sldId id="305" r:id="rId16"/>
    <p:sldId id="314" r:id="rId17"/>
    <p:sldId id="302" r:id="rId18"/>
    <p:sldId id="316" r:id="rId19"/>
    <p:sldId id="279" r:id="rId20"/>
    <p:sldId id="312" r:id="rId21"/>
    <p:sldId id="280" r:id="rId22"/>
    <p:sldId id="285" r:id="rId23"/>
    <p:sldId id="284" r:id="rId24"/>
    <p:sldId id="313" r:id="rId25"/>
    <p:sldId id="281" r:id="rId26"/>
    <p:sldId id="303" r:id="rId27"/>
    <p:sldId id="298" r:id="rId2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5C61"/>
    <a:srgbClr val="AAD9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9D066E-EFF3-4ADE-A14B-E72D5073B284}" v="3" dt="2020-11-17T14:14:38.808"/>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406" autoAdjust="0"/>
  </p:normalViewPr>
  <p:slideViewPr>
    <p:cSldViewPr snapToGrid="0">
      <p:cViewPr varScale="1">
        <p:scale>
          <a:sx n="63" d="100"/>
          <a:sy n="63" d="100"/>
        </p:scale>
        <p:origin x="1454" y="53"/>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B1D082-C90E-42E2-B12F-805CB47B6A1E}" type="datetimeFigureOut">
              <a:rPr lang="zh-TW" altLang="en-US" smtClean="0"/>
              <a:t>2020/11/18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F8585-17E6-4E5B-B539-EA79E50ED1D5}" type="slidenum">
              <a:rPr lang="zh-TW" altLang="en-US" smtClean="0"/>
              <a:t>‹#›</a:t>
            </a:fld>
            <a:endParaRPr lang="zh-TW" altLang="en-US"/>
          </a:p>
        </p:txBody>
      </p:sp>
    </p:spTree>
    <p:extLst>
      <p:ext uri="{BB962C8B-B14F-4D97-AF65-F5344CB8AC3E}">
        <p14:creationId xmlns:p14="http://schemas.microsoft.com/office/powerpoint/2010/main" val="129966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背景圖片來源：</a:t>
            </a:r>
          </a:p>
        </p:txBody>
      </p:sp>
      <p:sp>
        <p:nvSpPr>
          <p:cNvPr id="4" name="投影片編號版面配置區 3"/>
          <p:cNvSpPr>
            <a:spLocks noGrp="1"/>
          </p:cNvSpPr>
          <p:nvPr>
            <p:ph type="sldNum" sz="quarter" idx="5"/>
          </p:nvPr>
        </p:nvSpPr>
        <p:spPr/>
        <p:txBody>
          <a:bodyPr/>
          <a:lstStyle/>
          <a:p>
            <a:fld id="{767F8585-17E6-4E5B-B539-EA79E50ED1D5}" type="slidenum">
              <a:rPr lang="zh-TW" altLang="en-US" smtClean="0"/>
              <a:t>1</a:t>
            </a:fld>
            <a:endParaRPr lang="zh-TW" altLang="en-US"/>
          </a:p>
        </p:txBody>
      </p:sp>
    </p:spTree>
    <p:extLst>
      <p:ext uri="{BB962C8B-B14F-4D97-AF65-F5344CB8AC3E}">
        <p14:creationId xmlns:p14="http://schemas.microsoft.com/office/powerpoint/2010/main" val="3919546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假評論預測的研究有使用監督式學習的方式透過語言學特徵 </a:t>
            </a:r>
            <a:r>
              <a:rPr lang="en-US" altLang="zh-TW" dirty="0"/>
              <a:t>Linguistic feature </a:t>
            </a:r>
            <a:r>
              <a:rPr lang="zh-TW" altLang="en-US" dirty="0"/>
              <a:t>以及用戶行為 </a:t>
            </a:r>
            <a:r>
              <a:rPr lang="en-US" altLang="zh-TW" dirty="0"/>
              <a:t>User-behavioral feature </a:t>
            </a:r>
            <a:r>
              <a:rPr lang="zh-TW" altLang="en-US" dirty="0"/>
              <a:t>來建立分類模型</a:t>
            </a:r>
          </a:p>
          <a:p>
            <a:pPr marL="171450" indent="-171450">
              <a:buFont typeface="Arial" panose="020B0604020202020204" pitchFamily="34" charset="0"/>
              <a:buChar char="•"/>
            </a:pPr>
            <a:r>
              <a:rPr lang="zh-TW" altLang="en-US" dirty="0"/>
              <a:t>語言學特徵包含 </a:t>
            </a:r>
            <a:r>
              <a:rPr lang="en-US" altLang="zh-TW" dirty="0"/>
              <a:t>word unigrams</a:t>
            </a:r>
            <a:r>
              <a:rPr lang="zh-TW" altLang="en-US" dirty="0"/>
              <a:t>、</a:t>
            </a:r>
            <a:r>
              <a:rPr lang="en-US" altLang="zh-TW" dirty="0"/>
              <a:t>bigrams</a:t>
            </a:r>
            <a:r>
              <a:rPr lang="zh-TW" altLang="en-US" dirty="0"/>
              <a:t>、 語文探索與字詞計算 </a:t>
            </a:r>
            <a:r>
              <a:rPr lang="en-US" altLang="zh-TW" dirty="0"/>
              <a:t>LIWC(</a:t>
            </a:r>
            <a:r>
              <a:rPr lang="en-US" altLang="zh-TW" sz="1200" b="0" i="0" kern="1200" dirty="0">
                <a:solidFill>
                  <a:schemeClr val="tx1"/>
                </a:solidFill>
                <a:effectLst/>
                <a:latin typeface="+mn-lt"/>
                <a:ea typeface="+mn-ea"/>
                <a:cs typeface="+mn-cs"/>
              </a:rPr>
              <a:t>Linguistic Inquiry and Word Count)</a:t>
            </a:r>
            <a:r>
              <a:rPr lang="zh-TW" altLang="en-US" dirty="0"/>
              <a:t>、等</a:t>
            </a:r>
            <a:endParaRPr lang="en-US" altLang="zh-TW"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LIWC(</a:t>
            </a:r>
            <a:r>
              <a:rPr lang="zh-TW" altLang="en-US" dirty="0"/>
              <a:t>語文探索與字詞計算</a:t>
            </a:r>
            <a:r>
              <a:rPr lang="en-US" altLang="zh-TW" dirty="0"/>
              <a:t>): </a:t>
            </a:r>
            <a:r>
              <a:rPr lang="zh-TW" altLang="en-US" dirty="0"/>
              <a:t>一種辭典，格式是多個詞性類別，底下則是屬於該類別的字詞列表。類別例如：如單數第一人稱代名詞、 介係詞；主觀類別，如情緒詞、頓悟詞</a:t>
            </a:r>
            <a:endParaRPr lang="en-US" altLang="zh-TW"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a:t>詞性分析 </a:t>
            </a:r>
            <a:r>
              <a:rPr lang="en-US" altLang="zh-TW" dirty="0"/>
              <a:t>POS </a:t>
            </a:r>
            <a:endParaRPr lang="zh-TW" altLang="en-US" dirty="0"/>
          </a:p>
          <a:p>
            <a:pPr marL="171450" indent="-171450">
              <a:buFont typeface="Arial" panose="020B0604020202020204" pitchFamily="34" charset="0"/>
              <a:buChar char="•"/>
            </a:pPr>
            <a:r>
              <a:rPr lang="zh-TW" altLang="en-US" dirty="0"/>
              <a:t>用戶行為特徵則涵蓋如平均留言長度、評論星星數標準差等</a:t>
            </a:r>
          </a:p>
          <a:p>
            <a:endParaRPr lang="zh-TW" altLang="en-US" dirty="0"/>
          </a:p>
        </p:txBody>
      </p:sp>
      <p:sp>
        <p:nvSpPr>
          <p:cNvPr id="4" name="投影片編號版面配置區 3"/>
          <p:cNvSpPr>
            <a:spLocks noGrp="1"/>
          </p:cNvSpPr>
          <p:nvPr>
            <p:ph type="sldNum" sz="quarter" idx="10"/>
          </p:nvPr>
        </p:nvSpPr>
        <p:spPr/>
        <p:txBody>
          <a:bodyPr/>
          <a:lstStyle/>
          <a:p>
            <a:fld id="{767F8585-17E6-4E5B-B539-EA79E50ED1D5}" type="slidenum">
              <a:rPr lang="zh-TW" altLang="en-US" smtClean="0"/>
              <a:t>12</a:t>
            </a:fld>
            <a:endParaRPr lang="zh-TW" altLang="en-US"/>
          </a:p>
        </p:txBody>
      </p:sp>
    </p:spTree>
    <p:extLst>
      <p:ext uri="{BB962C8B-B14F-4D97-AF65-F5344CB8AC3E}">
        <p14:creationId xmlns:p14="http://schemas.microsoft.com/office/powerpoint/2010/main" val="590041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b="1" dirty="0"/>
              <a:t>而目前在機器學習方法中常見的分類模型有四種 </a:t>
            </a:r>
            <a:r>
              <a:rPr lang="en-US" altLang="zh-TW" b="1" dirty="0"/>
              <a:t>Logistic Regression</a:t>
            </a:r>
            <a:r>
              <a:rPr lang="zh-TW" altLang="en-US" b="1" dirty="0"/>
              <a:t>、</a:t>
            </a:r>
            <a:r>
              <a:rPr lang="en-US" altLang="zh-TW" b="1" dirty="0"/>
              <a:t>Naive Bayes</a:t>
            </a:r>
            <a:r>
              <a:rPr lang="zh-TW" altLang="en-US" b="1" dirty="0"/>
              <a:t>、</a:t>
            </a:r>
            <a:r>
              <a:rPr lang="en-US" altLang="zh-TW" b="1" dirty="0"/>
              <a:t>Support Vector Machine </a:t>
            </a:r>
            <a:r>
              <a:rPr lang="zh-TW" altLang="en-US" b="1" dirty="0"/>
              <a:t>以及 </a:t>
            </a:r>
            <a:r>
              <a:rPr lang="en-US" altLang="zh-TW" b="1" dirty="0" err="1"/>
              <a:t>XGBoosts</a:t>
            </a:r>
            <a:r>
              <a:rPr lang="zh-TW" altLang="en-US" b="1" dirty="0"/>
              <a:t>，也有以深度學習方法如 </a:t>
            </a:r>
            <a:r>
              <a:rPr lang="en-US" altLang="zh-TW" b="1" dirty="0"/>
              <a:t>LSTM</a:t>
            </a:r>
            <a:r>
              <a:rPr lang="zh-TW" altLang="en-US" b="1" dirty="0"/>
              <a:t>、</a:t>
            </a:r>
            <a:r>
              <a:rPr lang="en-US" altLang="zh-TW" sz="1200" b="1" i="0" u="none" strike="noStrike" kern="1200" dirty="0">
                <a:solidFill>
                  <a:schemeClr val="tx1"/>
                </a:solidFill>
                <a:effectLst/>
                <a:latin typeface="+mn-lt"/>
                <a:ea typeface="+mn-ea"/>
                <a:cs typeface="+mn-cs"/>
              </a:rPr>
              <a:t>CNN</a:t>
            </a:r>
            <a:r>
              <a:rPr lang="zh-TW" altLang="en-US" b="1" dirty="0"/>
              <a:t>建構分類模型，以下將分別介紹 </a:t>
            </a:r>
            <a:r>
              <a:rPr lang="en-US" altLang="zh-TW" b="1" dirty="0" err="1"/>
              <a:t>XGBoost</a:t>
            </a:r>
            <a:r>
              <a:rPr lang="en-US" altLang="zh-TW" b="1" dirty="0"/>
              <a:t> </a:t>
            </a:r>
            <a:r>
              <a:rPr lang="zh-TW" altLang="en-US" b="1" dirty="0"/>
              <a:t>與 </a:t>
            </a:r>
            <a:r>
              <a:rPr lang="en-US" altLang="zh-TW" b="1" dirty="0"/>
              <a:t>LSTM </a:t>
            </a:r>
            <a:r>
              <a:rPr lang="zh-TW" altLang="en-US" b="1" dirty="0"/>
              <a:t>的方法。</a:t>
            </a:r>
          </a:p>
        </p:txBody>
      </p:sp>
      <p:sp>
        <p:nvSpPr>
          <p:cNvPr id="4" name="投影片編號版面配置區 3"/>
          <p:cNvSpPr>
            <a:spLocks noGrp="1"/>
          </p:cNvSpPr>
          <p:nvPr>
            <p:ph type="sldNum" sz="quarter" idx="5"/>
          </p:nvPr>
        </p:nvSpPr>
        <p:spPr/>
        <p:txBody>
          <a:bodyPr/>
          <a:lstStyle/>
          <a:p>
            <a:fld id="{767F8585-17E6-4E5B-B539-EA79E50ED1D5}" type="slidenum">
              <a:rPr lang="zh-TW" altLang="en-US" smtClean="0"/>
              <a:t>13</a:t>
            </a:fld>
            <a:endParaRPr lang="zh-TW" altLang="en-US"/>
          </a:p>
        </p:txBody>
      </p:sp>
    </p:spTree>
    <p:extLst>
      <p:ext uri="{BB962C8B-B14F-4D97-AF65-F5344CB8AC3E}">
        <p14:creationId xmlns:p14="http://schemas.microsoft.com/office/powerpoint/2010/main" val="3230084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err="1"/>
              <a:t>XGBoost</a:t>
            </a:r>
            <a:r>
              <a:rPr lang="en-US" altLang="zh-TW" dirty="0"/>
              <a:t> </a:t>
            </a:r>
            <a:r>
              <a:rPr lang="zh-TW" altLang="en-US" dirty="0"/>
              <a:t>是基於 </a:t>
            </a:r>
            <a:r>
              <a:rPr lang="en-US" altLang="zh-TW" dirty="0"/>
              <a:t>Gradient Boosted Decision Tree (GBDT) </a:t>
            </a:r>
            <a:r>
              <a:rPr lang="zh-TW" altLang="en-US" dirty="0"/>
              <a:t>改良與延伸，是一種基於決策樹的集成機器學習算法，採用了梯度提升（</a:t>
            </a:r>
            <a:r>
              <a:rPr lang="en-US" altLang="zh-TW" dirty="0"/>
              <a:t>Gradient Boosting</a:t>
            </a:r>
            <a:r>
              <a:rPr lang="zh-TW" altLang="en-US" dirty="0"/>
              <a:t>）框架，常被應用於解決監督式學習的問題。在許多資料分析的競賽，例如 </a:t>
            </a:r>
            <a:r>
              <a:rPr lang="en-US" altLang="zh-TW" dirty="0" err="1"/>
              <a:t>Kaggle</a:t>
            </a:r>
            <a:r>
              <a:rPr lang="zh-TW" altLang="en-US" dirty="0"/>
              <a:t>，都有良好的表現。</a:t>
            </a:r>
          </a:p>
          <a:p>
            <a:endParaRPr lang="zh-TW" altLang="en-US" dirty="0"/>
          </a:p>
        </p:txBody>
      </p:sp>
      <p:sp>
        <p:nvSpPr>
          <p:cNvPr id="4" name="投影片編號版面配置區 3"/>
          <p:cNvSpPr>
            <a:spLocks noGrp="1"/>
          </p:cNvSpPr>
          <p:nvPr>
            <p:ph type="sldNum" sz="quarter" idx="10"/>
          </p:nvPr>
        </p:nvSpPr>
        <p:spPr/>
        <p:txBody>
          <a:bodyPr/>
          <a:lstStyle/>
          <a:p>
            <a:fld id="{767F8585-17E6-4E5B-B539-EA79E50ED1D5}" type="slidenum">
              <a:rPr lang="zh-TW" altLang="en-US" smtClean="0"/>
              <a:t>14</a:t>
            </a:fld>
            <a:endParaRPr lang="zh-TW" altLang="en-US"/>
          </a:p>
        </p:txBody>
      </p:sp>
    </p:spTree>
    <p:extLst>
      <p:ext uri="{BB962C8B-B14F-4D97-AF65-F5344CB8AC3E}">
        <p14:creationId xmlns:p14="http://schemas.microsoft.com/office/powerpoint/2010/main" val="1121042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defRPr/>
            </a:pPr>
            <a:r>
              <a:rPr lang="zh-TW" altLang="en-US" dirty="0"/>
              <a:t>與</a:t>
            </a:r>
            <a:r>
              <a:rPr lang="zh-TW" altLang="en-US"/>
              <a:t>一般</a:t>
            </a:r>
            <a:r>
              <a:rPr lang="zh-TW" altLang="en-US" dirty="0"/>
              <a:t>的時間序列神經網路相比，長短期記憶模型（</a:t>
            </a:r>
            <a:r>
              <a:rPr lang="en-US" altLang="zh-TW" dirty="0"/>
              <a:t>LSTM</a:t>
            </a:r>
            <a:r>
              <a:rPr lang="zh-TW" altLang="en-US" dirty="0"/>
              <a:t>）增加 </a:t>
            </a:r>
            <a:r>
              <a:rPr lang="en-US" altLang="zh-TW" dirty="0"/>
              <a:t>3 </a:t>
            </a:r>
            <a:r>
              <a:rPr lang="zh-TW" altLang="en-US" dirty="0"/>
              <a:t>個不同的閘門，輸入閘 （</a:t>
            </a:r>
            <a:r>
              <a:rPr lang="en-US" altLang="zh-TW" dirty="0"/>
              <a:t>Input gate</a:t>
            </a:r>
            <a:r>
              <a:rPr lang="zh-TW" altLang="en-US" dirty="0"/>
              <a:t>）、遺忘閘（</a:t>
            </a:r>
            <a:r>
              <a:rPr lang="en-US" altLang="zh-TW" dirty="0"/>
              <a:t>Forget gate</a:t>
            </a:r>
            <a:r>
              <a:rPr lang="zh-TW" altLang="en-US" dirty="0"/>
              <a:t>）、輸出閘（</a:t>
            </a:r>
            <a:r>
              <a:rPr lang="en-US" altLang="zh-TW" dirty="0"/>
              <a:t>Output gate</a:t>
            </a:r>
            <a:r>
              <a:rPr lang="zh-TW" altLang="en-US" dirty="0"/>
              <a:t>）。</a:t>
            </a:r>
            <a:r>
              <a:rPr lang="en-US" altLang="zh-TW" dirty="0"/>
              <a:t>LSTM</a:t>
            </a:r>
            <a:r>
              <a:rPr lang="zh-TW" altLang="en-US" dirty="0"/>
              <a:t>透過記憶細胞的狀態（</a:t>
            </a:r>
            <a:r>
              <a:rPr lang="en-US" altLang="zh-TW" dirty="0"/>
              <a:t>Cell state)</a:t>
            </a:r>
            <a:r>
              <a:rPr lang="zh-TW" altLang="en-US" dirty="0"/>
              <a:t>，可以通過門控狀態來控制傳輸狀態，記住需要連續記憶的，忘記不重要的資訊，目前</a:t>
            </a:r>
            <a:r>
              <a:rPr lang="en-US" altLang="zh-TW" dirty="0"/>
              <a:t>LSTM</a:t>
            </a:r>
            <a:r>
              <a:rPr lang="zh-TW" altLang="en-US" dirty="0"/>
              <a:t>已經經常用於各種建模與預測問題，例如文字生成、機器翻譯、語音識別、生成影像描述和視訊標記</a:t>
            </a:r>
            <a:r>
              <a:rPr lang="zh-TW" altLang="en-US"/>
              <a:t>等。</a:t>
            </a:r>
            <a:endParaRPr lang="en-US" altLang="zh-TW" b="1" dirty="0"/>
          </a:p>
          <a:p>
            <a:pPr>
              <a:defRPr/>
            </a:pPr>
            <a:endParaRPr lang="en-US" altLang="zh-TW" b="1" dirty="0"/>
          </a:p>
          <a:p>
            <a:pPr>
              <a:defRPr/>
            </a:pPr>
            <a:r>
              <a:rPr lang="zh-TW" altLang="en-US" b="1" dirty="0"/>
              <a:t>除了</a:t>
            </a:r>
            <a:r>
              <a:rPr lang="zh-TW" altLang="en-US" b="1"/>
              <a:t>上述</a:t>
            </a:r>
            <a:r>
              <a:rPr lang="zh-TW" altLang="en-US" b="1" dirty="0"/>
              <a:t>對於機器學習方法的文獻探討，過往也有許多對於虛假評論偵測的模型，以下分別針對兩篇虛假評論偵測論文進行探討。</a:t>
            </a:r>
          </a:p>
          <a:p>
            <a:pPr>
              <a:defRPr/>
            </a:pPr>
            <a:endParaRPr lang="zh-TW" altLang="en-US" b="1" dirty="0"/>
          </a:p>
          <a:p>
            <a:endParaRPr lang="zh-TW" altLang="en-US" dirty="0"/>
          </a:p>
        </p:txBody>
      </p:sp>
      <p:sp>
        <p:nvSpPr>
          <p:cNvPr id="4" name="投影片編號版面配置區 3"/>
          <p:cNvSpPr>
            <a:spLocks noGrp="1"/>
          </p:cNvSpPr>
          <p:nvPr>
            <p:ph type="sldNum" sz="quarter" idx="10"/>
          </p:nvPr>
        </p:nvSpPr>
        <p:spPr/>
        <p:txBody>
          <a:bodyPr/>
          <a:lstStyle/>
          <a:p>
            <a:fld id="{767F8585-17E6-4E5B-B539-EA79E50ED1D5}" type="slidenum">
              <a:rPr lang="zh-TW" altLang="en-US" smtClean="0"/>
              <a:t>15</a:t>
            </a:fld>
            <a:endParaRPr lang="zh-TW" altLang="en-US"/>
          </a:p>
        </p:txBody>
      </p:sp>
    </p:spTree>
    <p:extLst>
      <p:ext uri="{BB962C8B-B14F-4D97-AF65-F5344CB8AC3E}">
        <p14:creationId xmlns:p14="http://schemas.microsoft.com/office/powerpoint/2010/main" val="1728126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t>該論文提出了運用四種不同的機器學習方法建立假評論偵測模型，並且比較各個不同方法間假評論偵測模型的差異，但是論文並沒有使用到深度學習方法，以及對於真實評論與寫手之評論做更進一步的探討分析。</a:t>
            </a:r>
          </a:p>
          <a:p>
            <a:endParaRPr lang="zh-TW" altLang="en-US" dirty="0"/>
          </a:p>
        </p:txBody>
      </p:sp>
      <p:sp>
        <p:nvSpPr>
          <p:cNvPr id="4" name="投影片編號版面配置區 3"/>
          <p:cNvSpPr>
            <a:spLocks noGrp="1"/>
          </p:cNvSpPr>
          <p:nvPr>
            <p:ph type="sldNum" sz="quarter" idx="10"/>
          </p:nvPr>
        </p:nvSpPr>
        <p:spPr/>
        <p:txBody>
          <a:bodyPr/>
          <a:lstStyle/>
          <a:p>
            <a:fld id="{767F8585-17E6-4E5B-B539-EA79E50ED1D5}" type="slidenum">
              <a:rPr lang="zh-TW" altLang="en-US" smtClean="0"/>
              <a:t>16</a:t>
            </a:fld>
            <a:endParaRPr lang="zh-TW" altLang="en-US"/>
          </a:p>
        </p:txBody>
      </p:sp>
    </p:spTree>
    <p:extLst>
      <p:ext uri="{BB962C8B-B14F-4D97-AF65-F5344CB8AC3E}">
        <p14:creationId xmlns:p14="http://schemas.microsoft.com/office/powerpoint/2010/main" val="3628636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defRPr/>
            </a:pPr>
            <a:r>
              <a:rPr lang="zh-TW" altLang="en-US" b="1" dirty="0"/>
              <a:t>該論文使用深度神經網路（</a:t>
            </a:r>
            <a:r>
              <a:rPr lang="en-US" altLang="zh-TW" b="1" dirty="0"/>
              <a:t>DNN</a:t>
            </a:r>
            <a:r>
              <a:rPr lang="zh-TW" altLang="en-US" b="1" dirty="0"/>
              <a:t>）、 卷積神經網路（</a:t>
            </a:r>
            <a:r>
              <a:rPr lang="en-US" altLang="zh-TW" b="1" dirty="0"/>
              <a:t>CNN</a:t>
            </a:r>
            <a:r>
              <a:rPr lang="zh-TW" altLang="en-US" b="1" dirty="0"/>
              <a:t>）、 長短期記憶（</a:t>
            </a:r>
            <a:r>
              <a:rPr lang="en-US" altLang="zh-TW" b="1" dirty="0"/>
              <a:t>LSTM</a:t>
            </a:r>
            <a:r>
              <a:rPr lang="zh-TW" altLang="en-US" b="1" dirty="0"/>
              <a:t>）等深度學習方法建構網路虛假評論偵測模型，並用於台灣知名論壇的虛假評論上，以提供提供網路評論的平台一個監控的機制，可以預警或是篩選有問題的評論，以避免不實評論對廠商或是消費者造成</a:t>
            </a:r>
            <a:r>
              <a:rPr lang="zh-TW" altLang="en-US" b="1"/>
              <a:t>傷害。</a:t>
            </a:r>
            <a:endParaRPr lang="en-US" altLang="zh-TW" b="1" dirty="0"/>
          </a:p>
          <a:p>
            <a:pPr>
              <a:defRPr/>
            </a:pPr>
            <a:endParaRPr lang="en-US" altLang="zh-TW" b="1" dirty="0"/>
          </a:p>
          <a:p>
            <a:pPr>
              <a:defRPr/>
            </a:pPr>
            <a:r>
              <a:rPr lang="en-US" altLang="zh-TW" b="1" dirty="0"/>
              <a:t>Mobile01 </a:t>
            </a:r>
            <a:r>
              <a:rPr lang="zh-TW" altLang="en-US" b="1"/>
              <a:t>論壇</a:t>
            </a:r>
            <a:r>
              <a:rPr lang="zh-TW" altLang="en-US" b="1" dirty="0"/>
              <a:t>：台灣 </a:t>
            </a:r>
            <a:r>
              <a:rPr lang="en-US" altLang="zh-TW" b="1"/>
              <a:t>3C </a:t>
            </a:r>
            <a:r>
              <a:rPr lang="zh-TW" altLang="en-US" b="1"/>
              <a:t>產品</a:t>
            </a:r>
            <a:r>
              <a:rPr lang="zh-TW" altLang="en-US" b="1" dirty="0"/>
              <a:t>資訊討論度最高瀏覽率的網站之一</a:t>
            </a:r>
          </a:p>
          <a:p>
            <a:pPr>
              <a:defRPr/>
            </a:pPr>
            <a:endParaRPr lang="zh-TW" altLang="en-US" b="1" dirty="0"/>
          </a:p>
        </p:txBody>
      </p:sp>
      <p:sp>
        <p:nvSpPr>
          <p:cNvPr id="4" name="投影片編號版面配置區 3"/>
          <p:cNvSpPr>
            <a:spLocks noGrp="1"/>
          </p:cNvSpPr>
          <p:nvPr>
            <p:ph type="sldNum" sz="quarter" idx="10"/>
          </p:nvPr>
        </p:nvSpPr>
        <p:spPr/>
        <p:txBody>
          <a:bodyPr/>
          <a:lstStyle/>
          <a:p>
            <a:fld id="{767F8585-17E6-4E5B-B539-EA79E50ED1D5}" type="slidenum">
              <a:rPr lang="zh-TW" altLang="en-US" smtClean="0"/>
              <a:t>17</a:t>
            </a:fld>
            <a:endParaRPr lang="zh-TW" altLang="en-US"/>
          </a:p>
        </p:txBody>
      </p:sp>
    </p:spTree>
    <p:extLst>
      <p:ext uri="{BB962C8B-B14F-4D97-AF65-F5344CB8AC3E}">
        <p14:creationId xmlns:p14="http://schemas.microsoft.com/office/powerpoint/2010/main" val="1641426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本計劃研究目標一即在於將 </a:t>
            </a:r>
            <a:r>
              <a:rPr lang="en-US" altLang="zh-TW" dirty="0" err="1"/>
              <a:t>YelpZip</a:t>
            </a:r>
            <a:r>
              <a:rPr lang="en-US" altLang="zh-TW" dirty="0"/>
              <a:t> Dataset </a:t>
            </a:r>
            <a:r>
              <a:rPr lang="zh-TW" altLang="en-US" dirty="0"/>
              <a:t>所提供的資料集，建立假評論分類模型，並將該模型應用於 </a:t>
            </a:r>
            <a:r>
              <a:rPr lang="en-US" altLang="zh-TW" dirty="0"/>
              <a:t>Yelp Dataset </a:t>
            </a:r>
            <a:r>
              <a:rPr lang="zh-TW" altLang="en-US" dirty="0"/>
              <a:t>中的店家評論進行分類，在過濾出可疑評論之後重新計算店家分數，使用戶能夠更有參考性的依據評論做出購買決策 。本研究預計採取數種機器學習方法，以及透過深度學習來建構模型，並且比較各個不同模型間表現的差異。</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本計劃研究目標二在於觀察研究目標一的結果，對標記為虛假的評論與真實的進行比較，檢查假評論是否如預期一樣有較短的篇幅、寫手們會透過特定</a:t>
            </a:r>
            <a:r>
              <a:rPr lang="en-US" altLang="zh-TW" dirty="0"/>
              <a:t>『</a:t>
            </a:r>
            <a:r>
              <a:rPr lang="zh-TW" altLang="en-US" dirty="0"/>
              <a:t>模板</a:t>
            </a:r>
            <a:r>
              <a:rPr lang="en-US" altLang="zh-TW" dirty="0"/>
              <a:t>』</a:t>
            </a:r>
            <a:r>
              <a:rPr lang="zh-TW" altLang="en-US" dirty="0"/>
              <a:t>來產出假評論 、寫手會統一在上班時間</a:t>
            </a:r>
            <a:r>
              <a:rPr lang="en-US" altLang="zh-TW" dirty="0"/>
              <a:t>(</a:t>
            </a:r>
            <a:r>
              <a:rPr lang="zh-TW" altLang="en-US" dirty="0"/>
              <a:t>朝九晚五</a:t>
            </a:r>
            <a:r>
              <a:rPr lang="en-US" altLang="zh-TW" dirty="0"/>
              <a:t>)</a:t>
            </a:r>
            <a:r>
              <a:rPr lang="zh-TW" altLang="en-US" dirty="0"/>
              <a:t>才會發表評論或是評論是否語意通順，而不是隨意組成，也會將兩者評論做圖表比較，例如透過長條圖、文字雲做進一步分析。</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br>
              <a:rPr lang="zh-TW" altLang="en-US" dirty="0"/>
            </a:br>
            <a:r>
              <a:rPr lang="zh-TW" altLang="en-US" dirty="0"/>
              <a:t>本計劃研究目標三在於探討將先前建立的預測模型應用於其他平台上的可能性，不同平台評論的特徵差異可能會對於虛假評論的檢測模型造成影響，但若能夠將模型擴大應用於其他平台上，模型的應用層面將會更為廣泛。</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貼圖來源：</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模型：</a:t>
            </a:r>
            <a:r>
              <a:rPr lang="en-US" altLang="zh-TW" dirty="0"/>
              <a:t>https://www.flaticon.com/free-icon/predictive-models_2103652</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天使：</a:t>
            </a:r>
            <a:r>
              <a:rPr lang="en-US" altLang="zh-TW" dirty="0"/>
              <a:t>https://www.flaticon.com/free-icon/angel_621899</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惡魔：</a:t>
            </a:r>
            <a:r>
              <a:rPr lang="en-US" altLang="zh-TW" dirty="0"/>
              <a:t>https://www.flaticon.com/free-icon/devil_3504537?term=evil&amp;page=1&amp;position=34</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評論：</a:t>
            </a:r>
            <a:r>
              <a:rPr lang="en-US" altLang="zh-TW" dirty="0"/>
              <a:t>https://www.flaticon.com/free-icon/service_3712284?term=review&amp;page=1&amp;position=1</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平台可能性：</a:t>
            </a:r>
            <a:r>
              <a:rPr lang="en-US" altLang="zh-TW" dirty="0"/>
              <a:t>https://www.flaticon.com/free-icon/comparison_2554268</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767F8585-17E6-4E5B-B539-EA79E50ED1D5}" type="slidenum">
              <a:rPr lang="zh-TW" altLang="en-US" smtClean="0"/>
              <a:t>19</a:t>
            </a:fld>
            <a:endParaRPr lang="zh-TW" altLang="en-US"/>
          </a:p>
        </p:txBody>
      </p:sp>
    </p:spTree>
    <p:extLst>
      <p:ext uri="{BB962C8B-B14F-4D97-AF65-F5344CB8AC3E}">
        <p14:creationId xmlns:p14="http://schemas.microsoft.com/office/powerpoint/2010/main" val="158305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defRPr/>
            </a:pPr>
            <a:r>
              <a:rPr lang="zh-TW" altLang="en-US" b="1" dirty="0"/>
              <a:t>本計畫現階段預計使用兩公開資料集，「</a:t>
            </a:r>
            <a:r>
              <a:rPr lang="en-US" altLang="zh-TW" b="1" dirty="0"/>
              <a:t>Yelp Dataset</a:t>
            </a:r>
            <a:r>
              <a:rPr lang="zh-TW" altLang="en-US" b="1" dirty="0"/>
              <a:t>」以及「</a:t>
            </a:r>
            <a:r>
              <a:rPr lang="en-US" altLang="zh-TW" b="1" dirty="0" err="1"/>
              <a:t>YelpZip</a:t>
            </a:r>
            <a:r>
              <a:rPr lang="en-US" altLang="zh-TW" b="1" dirty="0"/>
              <a:t> Dataset</a:t>
            </a:r>
            <a:r>
              <a:rPr lang="zh-TW" altLang="en-US" b="1" dirty="0"/>
              <a:t>」，未來可能延伸至自行建構 </a:t>
            </a:r>
            <a:r>
              <a:rPr lang="en-US" altLang="zh-TW" b="1" dirty="0"/>
              <a:t>Google Play </a:t>
            </a:r>
            <a:r>
              <a:rPr lang="zh-TW" altLang="en-US" b="1" dirty="0"/>
              <a:t>或 </a:t>
            </a:r>
            <a:r>
              <a:rPr lang="en-US" altLang="zh-TW" b="1" dirty="0"/>
              <a:t>Google Map </a:t>
            </a:r>
            <a:r>
              <a:rPr lang="zh-TW" altLang="en-US" b="1" dirty="0"/>
              <a:t>上的評論資料集作後續相關研究探討。</a:t>
            </a:r>
          </a:p>
          <a:p>
            <a:endParaRPr lang="zh-TW" altLang="en-US" dirty="0"/>
          </a:p>
        </p:txBody>
      </p:sp>
      <p:sp>
        <p:nvSpPr>
          <p:cNvPr id="4" name="投影片編號版面配置區 3"/>
          <p:cNvSpPr>
            <a:spLocks noGrp="1"/>
          </p:cNvSpPr>
          <p:nvPr>
            <p:ph type="sldNum" sz="quarter" idx="5"/>
          </p:nvPr>
        </p:nvSpPr>
        <p:spPr/>
        <p:txBody>
          <a:bodyPr/>
          <a:lstStyle/>
          <a:p>
            <a:fld id="{767F8585-17E6-4E5B-B539-EA79E50ED1D5}" type="slidenum">
              <a:rPr lang="zh-TW" altLang="en-US" smtClean="0"/>
              <a:t>21</a:t>
            </a:fld>
            <a:endParaRPr lang="zh-TW" altLang="en-US"/>
          </a:p>
        </p:txBody>
      </p:sp>
    </p:spTree>
    <p:extLst>
      <p:ext uri="{BB962C8B-B14F-4D97-AF65-F5344CB8AC3E}">
        <p14:creationId xmlns:p14="http://schemas.microsoft.com/office/powerpoint/2010/main" val="3125031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dirty="0"/>
              <a:t>此為 </a:t>
            </a:r>
            <a:r>
              <a:rPr lang="en-US" altLang="zh-TW" b="1" dirty="0"/>
              <a:t>Prof. </a:t>
            </a:r>
            <a:r>
              <a:rPr lang="en-US" altLang="zh-TW" b="1" dirty="0" err="1"/>
              <a:t>Rayana</a:t>
            </a:r>
            <a:r>
              <a:rPr lang="en-US" altLang="zh-TW" b="1" dirty="0"/>
              <a:t> </a:t>
            </a:r>
            <a:r>
              <a:rPr lang="zh-TW" altLang="en-US" b="1" dirty="0"/>
              <a:t>在 </a:t>
            </a:r>
            <a:r>
              <a:rPr lang="en-US" altLang="zh-TW" b="1" dirty="0"/>
              <a:t>Stony Brook University </a:t>
            </a:r>
            <a:r>
              <a:rPr lang="zh-TW" altLang="en-US" b="1" dirty="0"/>
              <a:t>做相關研究時所用的資料集，其中涵蓋了在芝加哥地區的餐廳與飯店的資訊，共有由 </a:t>
            </a:r>
            <a:r>
              <a:rPr lang="en-US" altLang="zh-TW" b="1" dirty="0"/>
              <a:t>33,502 </a:t>
            </a:r>
            <a:r>
              <a:rPr lang="zh-TW" altLang="en-US" b="1" dirty="0"/>
              <a:t>個不同用戶提供的 </a:t>
            </a:r>
            <a:r>
              <a:rPr lang="en-US" altLang="zh-TW" b="1" dirty="0"/>
              <a:t>61,541 </a:t>
            </a:r>
            <a:r>
              <a:rPr lang="zh-TW" altLang="en-US" b="1" dirty="0"/>
              <a:t>筆評論，各評論也包含了過濾（假）與否（真）的標籤。</a:t>
            </a:r>
            <a:br>
              <a:rPr lang="zh-TW" altLang="en-US" dirty="0"/>
            </a:br>
            <a:endParaRPr lang="zh-TW" altLang="en-US" dirty="0"/>
          </a:p>
        </p:txBody>
      </p:sp>
      <p:sp>
        <p:nvSpPr>
          <p:cNvPr id="4" name="投影片編號版面配置區 3"/>
          <p:cNvSpPr>
            <a:spLocks noGrp="1"/>
          </p:cNvSpPr>
          <p:nvPr>
            <p:ph type="sldNum" sz="quarter" idx="5"/>
          </p:nvPr>
        </p:nvSpPr>
        <p:spPr/>
        <p:txBody>
          <a:bodyPr/>
          <a:lstStyle/>
          <a:p>
            <a:fld id="{767F8585-17E6-4E5B-B539-EA79E50ED1D5}" type="slidenum">
              <a:rPr lang="zh-TW" altLang="en-US" smtClean="0"/>
              <a:t>23</a:t>
            </a:fld>
            <a:endParaRPr lang="zh-TW" altLang="en-US"/>
          </a:p>
        </p:txBody>
      </p:sp>
    </p:spTree>
    <p:extLst>
      <p:ext uri="{BB962C8B-B14F-4D97-AF65-F5344CB8AC3E}">
        <p14:creationId xmlns:p14="http://schemas.microsoft.com/office/powerpoint/2010/main" val="2302913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zh-TW" altLang="en-US" sz="1200" b="1" i="0" u="none" strike="noStrike" kern="1200" dirty="0">
                <a:solidFill>
                  <a:schemeClr val="tx1"/>
                </a:solidFill>
                <a:effectLst/>
                <a:latin typeface="+mn-lt"/>
                <a:ea typeface="+mn-ea"/>
                <a:cs typeface="+mn-cs"/>
              </a:rPr>
              <a:t>本研究計畫透過機器學習方法包含</a:t>
            </a:r>
            <a:r>
              <a:rPr lang="en-US" altLang="zh-TW" sz="1200" b="1" i="0" u="none" strike="noStrike" kern="1200" dirty="0">
                <a:solidFill>
                  <a:schemeClr val="tx1"/>
                </a:solidFill>
                <a:effectLst/>
                <a:latin typeface="+mn-lt"/>
                <a:ea typeface="+mn-ea"/>
                <a:cs typeface="+mn-cs"/>
              </a:rPr>
              <a:t>SVM</a:t>
            </a:r>
            <a:r>
              <a:rPr lang="zh-TW" altLang="en-US" sz="1200" b="1" i="0" u="none" strike="noStrike" kern="1200" dirty="0">
                <a:solidFill>
                  <a:schemeClr val="tx1"/>
                </a:solidFill>
                <a:effectLst/>
                <a:latin typeface="+mn-lt"/>
                <a:ea typeface="+mn-ea"/>
                <a:cs typeface="+mn-cs"/>
              </a:rPr>
              <a:t>、</a:t>
            </a:r>
            <a:r>
              <a:rPr lang="en-US" altLang="zh-TW" sz="1200" b="1" i="0" u="none" strike="noStrike" kern="1200" dirty="0" err="1">
                <a:solidFill>
                  <a:schemeClr val="tx1"/>
                </a:solidFill>
                <a:effectLst/>
                <a:latin typeface="+mn-lt"/>
                <a:ea typeface="+mn-ea"/>
                <a:cs typeface="+mn-cs"/>
              </a:rPr>
              <a:t>XGBoost</a:t>
            </a:r>
            <a:r>
              <a:rPr lang="zh-TW" altLang="en-US" sz="1200" b="1" i="0" u="none" strike="noStrike" kern="1200" dirty="0">
                <a:solidFill>
                  <a:schemeClr val="tx1"/>
                </a:solidFill>
                <a:effectLst/>
                <a:latin typeface="+mn-lt"/>
                <a:ea typeface="+mn-ea"/>
                <a:cs typeface="+mn-cs"/>
              </a:rPr>
              <a:t>、卷積神經網路（</a:t>
            </a:r>
            <a:r>
              <a:rPr lang="en-US" altLang="zh-TW" sz="1200" b="1" i="0" u="none" strike="noStrike" kern="1200" dirty="0">
                <a:solidFill>
                  <a:schemeClr val="tx1"/>
                </a:solidFill>
                <a:effectLst/>
                <a:latin typeface="+mn-lt"/>
                <a:ea typeface="+mn-ea"/>
                <a:cs typeface="+mn-cs"/>
              </a:rPr>
              <a:t>CNN</a:t>
            </a:r>
            <a:r>
              <a:rPr lang="zh-TW" altLang="en-US" sz="1200" b="1" i="0" u="none" strike="noStrike" kern="1200" dirty="0">
                <a:solidFill>
                  <a:schemeClr val="tx1"/>
                </a:solidFill>
                <a:effectLst/>
                <a:latin typeface="+mn-lt"/>
                <a:ea typeface="+mn-ea"/>
                <a:cs typeface="+mn-cs"/>
              </a:rPr>
              <a:t>）、長短期記憶（</a:t>
            </a:r>
            <a:r>
              <a:rPr lang="en-US" altLang="zh-TW" sz="1200" b="1" i="0" u="none" strike="noStrike" kern="1200" dirty="0">
                <a:solidFill>
                  <a:schemeClr val="tx1"/>
                </a:solidFill>
                <a:effectLst/>
                <a:latin typeface="+mn-lt"/>
                <a:ea typeface="+mn-ea"/>
                <a:cs typeface="+mn-cs"/>
              </a:rPr>
              <a:t>LSTM</a:t>
            </a:r>
            <a:r>
              <a:rPr lang="zh-TW" altLang="en-US" sz="1200" b="1" i="0" u="none" strike="noStrike" kern="1200" dirty="0">
                <a:solidFill>
                  <a:schemeClr val="tx1"/>
                </a:solidFill>
                <a:effectLst/>
                <a:latin typeface="+mn-lt"/>
                <a:ea typeface="+mn-ea"/>
                <a:cs typeface="+mn-cs"/>
              </a:rPr>
              <a:t>）等方法建構假評論分類模型，模型期望能夠從眾多評論中過濾出虛假評論，協助平台業者 </a:t>
            </a:r>
            <a:r>
              <a:rPr lang="en-US" altLang="zh-TW" sz="1200" b="1" i="0" u="none" strike="noStrike" kern="1200" dirty="0" err="1">
                <a:solidFill>
                  <a:schemeClr val="tx1"/>
                </a:solidFill>
                <a:effectLst/>
                <a:latin typeface="+mn-lt"/>
                <a:ea typeface="+mn-ea"/>
                <a:cs typeface="+mn-cs"/>
              </a:rPr>
              <a:t>ex.Yelp</a:t>
            </a:r>
            <a:r>
              <a:rPr lang="en-US" altLang="zh-TW" sz="1200" b="1" i="0" u="none" strike="noStrike" kern="1200" dirty="0">
                <a:solidFill>
                  <a:schemeClr val="tx1"/>
                </a:solidFill>
                <a:effectLst/>
                <a:latin typeface="+mn-lt"/>
                <a:ea typeface="+mn-ea"/>
                <a:cs typeface="+mn-cs"/>
              </a:rPr>
              <a:t> </a:t>
            </a:r>
            <a:r>
              <a:rPr lang="zh-TW" altLang="en-US" sz="1200" b="1" i="0" u="none" strike="noStrike" kern="1200" dirty="0">
                <a:solidFill>
                  <a:schemeClr val="tx1"/>
                </a:solidFill>
                <a:effectLst/>
                <a:latin typeface="+mn-lt"/>
                <a:ea typeface="+mn-ea"/>
                <a:cs typeface="+mn-cs"/>
              </a:rPr>
              <a:t>過濾虛假評論，使用戶能夠更有參考性的依據評論做出購買決策，讓消費行為不會受到虛假評論而有所影響。</a:t>
            </a:r>
            <a:endParaRPr lang="zh-TW" altLang="en-US" b="1" dirty="0">
              <a:effectLst/>
            </a:endParaRPr>
          </a:p>
          <a:p>
            <a:pPr rtl="0"/>
            <a:br>
              <a:rPr lang="zh-TW" altLang="en-US" b="1" dirty="0">
                <a:effectLst/>
              </a:rPr>
            </a:br>
            <a:r>
              <a:rPr lang="zh-TW" altLang="en-US" sz="1200" b="1" i="0" u="none" strike="noStrike" kern="1200" dirty="0">
                <a:solidFill>
                  <a:schemeClr val="tx1"/>
                </a:solidFill>
                <a:effectLst/>
                <a:latin typeface="+mn-lt"/>
                <a:ea typeface="+mn-ea"/>
                <a:cs typeface="+mn-cs"/>
              </a:rPr>
              <a:t>除了建構假評論分類模型，我們也將更進一步比對真實評論與寫手之評論差異，我們列舉了一些可能是真實評論與寫手之評論的差異，例如假評論可能有較短的篇幅或是寫手們會透過特定</a:t>
            </a:r>
            <a:r>
              <a:rPr lang="en-US" altLang="zh-TW" sz="1200" b="1" i="0" u="none" strike="noStrike" kern="1200" dirty="0">
                <a:solidFill>
                  <a:schemeClr val="tx1"/>
                </a:solidFill>
                <a:effectLst/>
                <a:latin typeface="+mn-lt"/>
                <a:ea typeface="+mn-ea"/>
                <a:cs typeface="+mn-cs"/>
              </a:rPr>
              <a:t>『</a:t>
            </a:r>
            <a:r>
              <a:rPr lang="zh-TW" altLang="en-US" sz="1200" b="1" i="0" u="none" strike="noStrike" kern="1200" dirty="0">
                <a:solidFill>
                  <a:schemeClr val="tx1"/>
                </a:solidFill>
                <a:effectLst/>
                <a:latin typeface="+mn-lt"/>
                <a:ea typeface="+mn-ea"/>
                <a:cs typeface="+mn-cs"/>
              </a:rPr>
              <a:t>模板</a:t>
            </a:r>
            <a:r>
              <a:rPr lang="en-US" altLang="zh-TW" sz="1200" b="1" i="0" u="none" strike="noStrike" kern="1200" dirty="0">
                <a:solidFill>
                  <a:schemeClr val="tx1"/>
                </a:solidFill>
                <a:effectLst/>
                <a:latin typeface="+mn-lt"/>
                <a:ea typeface="+mn-ea"/>
                <a:cs typeface="+mn-cs"/>
              </a:rPr>
              <a:t>』</a:t>
            </a:r>
            <a:r>
              <a:rPr lang="zh-TW" altLang="en-US" sz="1200" b="1" i="0" u="none" strike="noStrike" kern="1200" dirty="0">
                <a:solidFill>
                  <a:schemeClr val="tx1"/>
                </a:solidFill>
                <a:effectLst/>
                <a:latin typeface="+mn-lt"/>
                <a:ea typeface="+mn-ea"/>
                <a:cs typeface="+mn-cs"/>
              </a:rPr>
              <a:t>來產出假評論等等，我們期望從真實評論與假評論中找出差異，並且進行歸納分析做為未來研究的參考。</a:t>
            </a:r>
            <a:endParaRPr lang="zh-TW" altLang="en-US" b="1" dirty="0">
              <a:effectLst/>
            </a:endParaRPr>
          </a:p>
          <a:p>
            <a:pPr rtl="0"/>
            <a:br>
              <a:rPr lang="zh-TW" altLang="en-US" b="1" dirty="0">
                <a:effectLst/>
              </a:rPr>
            </a:br>
            <a:r>
              <a:rPr lang="zh-TW" altLang="en-US" sz="1200" b="1" i="0" u="none" strike="noStrike" kern="1200" dirty="0">
                <a:solidFill>
                  <a:schemeClr val="tx1"/>
                </a:solidFill>
                <a:effectLst/>
                <a:latin typeface="+mn-lt"/>
                <a:ea typeface="+mn-ea"/>
                <a:cs typeface="+mn-cs"/>
              </a:rPr>
              <a:t>最後我們計畫研究將建構好的假評論分類模型用於其他平台之可能性（</a:t>
            </a:r>
            <a:r>
              <a:rPr lang="en-US" altLang="zh-TW" sz="1200" b="1" i="0" u="none" strike="noStrike" kern="1200" dirty="0">
                <a:solidFill>
                  <a:schemeClr val="tx1"/>
                </a:solidFill>
                <a:effectLst/>
                <a:latin typeface="+mn-lt"/>
                <a:ea typeface="+mn-ea"/>
                <a:cs typeface="+mn-cs"/>
              </a:rPr>
              <a:t>Google Play, Google Map ...</a:t>
            </a:r>
            <a:r>
              <a:rPr lang="zh-TW" altLang="en-US" sz="1200" b="1" i="0" u="none" strike="noStrike" kern="1200" dirty="0">
                <a:solidFill>
                  <a:schemeClr val="tx1"/>
                </a:solidFill>
                <a:effectLst/>
                <a:latin typeface="+mn-lt"/>
                <a:ea typeface="+mn-ea"/>
                <a:cs typeface="+mn-cs"/>
              </a:rPr>
              <a:t>），如果假評論分類模型在其他平台仍然能夠有良好的預測能力，那可以代表我們所建構的假評論分類模型在多個不同的領域 </a:t>
            </a:r>
            <a:r>
              <a:rPr lang="en-US" altLang="zh-TW" sz="1200" b="1" i="0" u="none" strike="noStrike" kern="1200" dirty="0">
                <a:solidFill>
                  <a:schemeClr val="tx1"/>
                </a:solidFill>
                <a:effectLst/>
                <a:latin typeface="+mn-lt"/>
                <a:ea typeface="+mn-ea"/>
                <a:cs typeface="+mn-cs"/>
              </a:rPr>
              <a:t>ex. </a:t>
            </a:r>
            <a:r>
              <a:rPr lang="zh-TW" altLang="en-US" sz="1200" b="1" i="0" u="none" strike="noStrike" kern="1200" dirty="0">
                <a:solidFill>
                  <a:schemeClr val="tx1"/>
                </a:solidFill>
                <a:effectLst/>
                <a:latin typeface="+mn-lt"/>
                <a:ea typeface="+mn-ea"/>
                <a:cs typeface="+mn-cs"/>
              </a:rPr>
              <a:t>遊戲、電影都能夠有良好的預測能力，模型的應用層面將會更為廣泛。</a:t>
            </a:r>
            <a:endParaRPr lang="zh-TW" altLang="en-US" b="1" dirty="0">
              <a:effectLst/>
            </a:endParaRPr>
          </a:p>
        </p:txBody>
      </p:sp>
      <p:sp>
        <p:nvSpPr>
          <p:cNvPr id="4" name="投影片編號版面配置區 3"/>
          <p:cNvSpPr>
            <a:spLocks noGrp="1"/>
          </p:cNvSpPr>
          <p:nvPr>
            <p:ph type="sldNum" sz="quarter" idx="5"/>
          </p:nvPr>
        </p:nvSpPr>
        <p:spPr/>
        <p:txBody>
          <a:bodyPr/>
          <a:lstStyle/>
          <a:p>
            <a:fld id="{767F8585-17E6-4E5B-B539-EA79E50ED1D5}" type="slidenum">
              <a:rPr lang="zh-TW" altLang="en-US" smtClean="0"/>
              <a:t>25</a:t>
            </a:fld>
            <a:endParaRPr lang="zh-TW" altLang="en-US"/>
          </a:p>
        </p:txBody>
      </p:sp>
    </p:spTree>
    <p:extLst>
      <p:ext uri="{BB962C8B-B14F-4D97-AF65-F5344CB8AC3E}">
        <p14:creationId xmlns:p14="http://schemas.microsoft.com/office/powerpoint/2010/main" val="1703563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C478AB-46AF-41C8-B889-21F330B8AF65}" type="slidenum">
              <a:rPr lang="zh-CN" altLang="en-US" smtClean="0"/>
              <a:t>2</a:t>
            </a:fld>
            <a:endParaRPr lang="zh-CN" altLang="en-US"/>
          </a:p>
        </p:txBody>
      </p:sp>
    </p:spTree>
    <p:extLst>
      <p:ext uri="{BB962C8B-B14F-4D97-AF65-F5344CB8AC3E}">
        <p14:creationId xmlns:p14="http://schemas.microsoft.com/office/powerpoint/2010/main" val="4552477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67F8585-17E6-4E5B-B539-EA79E50ED1D5}" type="slidenum">
              <a:rPr lang="zh-TW" altLang="en-US" smtClean="0"/>
              <a:t>26</a:t>
            </a:fld>
            <a:endParaRPr lang="zh-TW" altLang="en-US"/>
          </a:p>
        </p:txBody>
      </p:sp>
    </p:spTree>
    <p:extLst>
      <p:ext uri="{BB962C8B-B14F-4D97-AF65-F5344CB8AC3E}">
        <p14:creationId xmlns:p14="http://schemas.microsoft.com/office/powerpoint/2010/main" val="3321418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背景圖片來源：</a:t>
            </a:r>
            <a:r>
              <a:rPr lang="en-US" altLang="zh-TW" dirty="0"/>
              <a:t>https://www.hbrtaiwan.com/images/articles_images/AR0007904.jpg</a:t>
            </a:r>
          </a:p>
        </p:txBody>
      </p:sp>
      <p:sp>
        <p:nvSpPr>
          <p:cNvPr id="4" name="投影片編號版面配置區 3"/>
          <p:cNvSpPr>
            <a:spLocks noGrp="1"/>
          </p:cNvSpPr>
          <p:nvPr>
            <p:ph type="sldNum" sz="quarter" idx="5"/>
          </p:nvPr>
        </p:nvSpPr>
        <p:spPr/>
        <p:txBody>
          <a:bodyPr/>
          <a:lstStyle/>
          <a:p>
            <a:fld id="{767F8585-17E6-4E5B-B539-EA79E50ED1D5}" type="slidenum">
              <a:rPr lang="zh-TW" altLang="en-US" smtClean="0"/>
              <a:t>4</a:t>
            </a:fld>
            <a:endParaRPr lang="zh-TW" altLang="en-US"/>
          </a:p>
        </p:txBody>
      </p:sp>
    </p:spTree>
    <p:extLst>
      <p:ext uri="{BB962C8B-B14F-4D97-AF65-F5344CB8AC3E}">
        <p14:creationId xmlns:p14="http://schemas.microsoft.com/office/powerpoint/2010/main" val="3115770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在電子商務為消費主流的網路時代，多數消費者在決定是否要購買產品之前會蒐集其他消費者的相關心得評論，若是看到該店家的評論多為正向的將會提升自己的購買意願，反之亦然。</a:t>
            </a:r>
          </a:p>
          <a:p>
            <a:endParaRPr lang="zh-TW" altLang="en-US" dirty="0"/>
          </a:p>
        </p:txBody>
      </p:sp>
      <p:sp>
        <p:nvSpPr>
          <p:cNvPr id="4" name="投影片編號版面配置區 3"/>
          <p:cNvSpPr>
            <a:spLocks noGrp="1"/>
          </p:cNvSpPr>
          <p:nvPr>
            <p:ph type="sldNum" sz="quarter" idx="5"/>
          </p:nvPr>
        </p:nvSpPr>
        <p:spPr/>
        <p:txBody>
          <a:bodyPr/>
          <a:lstStyle/>
          <a:p>
            <a:fld id="{767F8585-17E6-4E5B-B539-EA79E50ED1D5}" type="slidenum">
              <a:rPr lang="zh-TW" altLang="en-US" smtClean="0"/>
              <a:t>5</a:t>
            </a:fld>
            <a:endParaRPr lang="zh-TW" altLang="en-US"/>
          </a:p>
        </p:txBody>
      </p:sp>
    </p:spTree>
    <p:extLst>
      <p:ext uri="{BB962C8B-B14F-4D97-AF65-F5344CB8AC3E}">
        <p14:creationId xmlns:p14="http://schemas.microsoft.com/office/powerpoint/2010/main" val="4110880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然而有些不肖業者為了使自家產品在評論上脫穎而出，便會聘請一些</a:t>
            </a:r>
            <a:r>
              <a:rPr lang="en-US" altLang="zh-TW" dirty="0"/>
              <a:t>『</a:t>
            </a:r>
            <a:r>
              <a:rPr lang="zh-TW" altLang="en-US" dirty="0"/>
              <a:t>專業寫手</a:t>
            </a:r>
            <a:r>
              <a:rPr lang="en-US" altLang="zh-TW" dirty="0"/>
              <a:t>』</a:t>
            </a:r>
            <a:r>
              <a:rPr lang="zh-TW" altLang="en-US" dirty="0"/>
              <a:t>替該業者撰寫不符合事實的</a:t>
            </a:r>
            <a:r>
              <a:rPr lang="en-US" altLang="zh-TW" dirty="0"/>
              <a:t>『</a:t>
            </a:r>
            <a:r>
              <a:rPr lang="zh-TW" altLang="en-US" dirty="0"/>
              <a:t>假評論</a:t>
            </a:r>
            <a:r>
              <a:rPr lang="en-US" altLang="zh-TW" dirty="0"/>
              <a:t>』</a:t>
            </a:r>
            <a:r>
              <a:rPr lang="zh-TW" altLang="en-US" dirty="0"/>
              <a:t>，企圖欺騙消費者進而影響消費者的購買意願</a:t>
            </a:r>
            <a:endParaRPr lang="en-US" altLang="zh-TW" dirty="0"/>
          </a:p>
          <a:p>
            <a:endParaRPr lang="en-US" altLang="zh-TW" dirty="0"/>
          </a:p>
          <a:p>
            <a:r>
              <a:rPr lang="zh-TW" altLang="en-US" dirty="0"/>
              <a:t>圖片截自</a:t>
            </a:r>
            <a:r>
              <a:rPr lang="en-US" altLang="zh-TW" dirty="0"/>
              <a:t>Google Play</a:t>
            </a:r>
            <a:endParaRPr lang="zh-TW" altLang="en-US" dirty="0"/>
          </a:p>
        </p:txBody>
      </p:sp>
      <p:sp>
        <p:nvSpPr>
          <p:cNvPr id="4" name="投影片編號版面配置區 3"/>
          <p:cNvSpPr>
            <a:spLocks noGrp="1"/>
          </p:cNvSpPr>
          <p:nvPr>
            <p:ph type="sldNum" sz="quarter" idx="5"/>
          </p:nvPr>
        </p:nvSpPr>
        <p:spPr/>
        <p:txBody>
          <a:bodyPr/>
          <a:lstStyle/>
          <a:p>
            <a:fld id="{767F8585-17E6-4E5B-B539-EA79E50ED1D5}" type="slidenum">
              <a:rPr lang="zh-TW" altLang="en-US" smtClean="0"/>
              <a:t>6</a:t>
            </a:fld>
            <a:endParaRPr lang="zh-TW" altLang="en-US"/>
          </a:p>
        </p:txBody>
      </p:sp>
    </p:spTree>
    <p:extLst>
      <p:ext uri="{BB962C8B-B14F-4D97-AF65-F5344CB8AC3E}">
        <p14:creationId xmlns:p14="http://schemas.microsoft.com/office/powerpoint/2010/main" val="4116189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在台灣最知名的便是 </a:t>
            </a:r>
            <a:r>
              <a:rPr lang="en-US" altLang="zh-TW" dirty="0"/>
              <a:t>2013 </a:t>
            </a:r>
            <a:r>
              <a:rPr lang="zh-TW" altLang="en-US" dirty="0"/>
              <a:t>年的三星寫手門事件 ， 三星透過公關公司鵬泰操作議題，散播 </a:t>
            </a:r>
            <a:r>
              <a:rPr lang="en-US" altLang="zh-TW" dirty="0"/>
              <a:t>HTC </a:t>
            </a:r>
            <a:r>
              <a:rPr lang="zh-TW" altLang="en-US" dirty="0"/>
              <a:t>的不實使用心得藉此抹黑競爭對手，後來被台灣的公平交易會裁定違法並開罰 </a:t>
            </a:r>
            <a:r>
              <a:rPr lang="en-US" altLang="zh-TW" dirty="0"/>
              <a:t>1000 </a:t>
            </a:r>
            <a:r>
              <a:rPr lang="zh-TW" altLang="en-US" dirty="0"/>
              <a:t>萬元</a:t>
            </a:r>
            <a:br>
              <a:rPr lang="zh-TW" altLang="en-US" dirty="0"/>
            </a:br>
            <a:endParaRPr lang="zh-TW" altLang="en-US" dirty="0"/>
          </a:p>
          <a:p>
            <a:endParaRPr lang="en-US" altLang="zh-TW" dirty="0"/>
          </a:p>
          <a:p>
            <a:endParaRPr lang="en-US" altLang="zh-TW" dirty="0"/>
          </a:p>
          <a:p>
            <a:r>
              <a:rPr lang="zh-TW" altLang="en-US" dirty="0"/>
              <a:t>背景圖片來源：</a:t>
            </a:r>
            <a:r>
              <a:rPr lang="en-US" altLang="zh-TW" dirty="0"/>
              <a:t>https://img.us.news.samsung.com/us/wp-content/uploads/2017/04/14155915/Campus-Exterior-SamsungSign-1-e1493262997296.jpg</a:t>
            </a:r>
          </a:p>
          <a:p>
            <a:r>
              <a:rPr lang="zh-TW" altLang="en-US" dirty="0"/>
              <a:t>事件圖來源：</a:t>
            </a:r>
            <a:r>
              <a:rPr lang="en-US" altLang="zh-TW" dirty="0"/>
              <a:t>https://tnl-static.s3-ap-northeast-1.amazonaws.com/2013/10/20131024%E4%B8%89%E6%98%9F%E5%AF%AB%E6%89%8B%E6%B5%81%E7%A8%8B%E5%9C%96.png</a:t>
            </a:r>
            <a:endParaRPr lang="zh-TW" altLang="en-US" dirty="0"/>
          </a:p>
        </p:txBody>
      </p:sp>
      <p:sp>
        <p:nvSpPr>
          <p:cNvPr id="4" name="投影片編號版面配置區 3"/>
          <p:cNvSpPr>
            <a:spLocks noGrp="1"/>
          </p:cNvSpPr>
          <p:nvPr>
            <p:ph type="sldNum" sz="quarter" idx="5"/>
          </p:nvPr>
        </p:nvSpPr>
        <p:spPr/>
        <p:txBody>
          <a:bodyPr/>
          <a:lstStyle/>
          <a:p>
            <a:fld id="{767F8585-17E6-4E5B-B539-EA79E50ED1D5}" type="slidenum">
              <a:rPr lang="zh-TW" altLang="en-US" smtClean="0"/>
              <a:t>7</a:t>
            </a:fld>
            <a:endParaRPr lang="zh-TW" altLang="en-US"/>
          </a:p>
        </p:txBody>
      </p:sp>
    </p:spTree>
    <p:extLst>
      <p:ext uri="{BB962C8B-B14F-4D97-AF65-F5344CB8AC3E}">
        <p14:creationId xmlns:p14="http://schemas.microsoft.com/office/powerpoint/2010/main" val="2326693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a:t>中國知名的旅遊網站</a:t>
            </a:r>
            <a:r>
              <a:rPr lang="en-US" altLang="zh-TW" b="1" dirty="0"/>
              <a:t>《</a:t>
            </a:r>
            <a:r>
              <a:rPr lang="zh-TW" altLang="en-US" b="1" dirty="0"/>
              <a:t>馬蜂窩</a:t>
            </a:r>
            <a:r>
              <a:rPr lang="en-US" altLang="zh-TW" b="1" dirty="0"/>
              <a:t>》 </a:t>
            </a:r>
            <a:r>
              <a:rPr lang="zh-TW" altLang="en-US" b="1" dirty="0"/>
              <a:t>被媒體踢爆該網站超過</a:t>
            </a:r>
            <a:r>
              <a:rPr lang="en-US" altLang="zh-TW" b="1" dirty="0"/>
              <a:t>85%</a:t>
            </a:r>
            <a:r>
              <a:rPr lang="zh-TW" altLang="en-US" b="1" dirty="0"/>
              <a:t>的點評是透過虛假帳號所產生，以上事件皆顯示虛假評論會對於社會存在不良影響。</a:t>
            </a:r>
            <a:endParaRPr lang="en-US" altLang="zh-TW" dirty="0"/>
          </a:p>
          <a:p>
            <a:endParaRPr lang="en-US" altLang="zh-TW" dirty="0"/>
          </a:p>
          <a:p>
            <a:r>
              <a:rPr lang="zh-TW" altLang="en-US" dirty="0"/>
              <a:t>背景圖片來源：</a:t>
            </a:r>
            <a:r>
              <a:rPr lang="en-US" altLang="zh-TW" dirty="0"/>
              <a:t>http://image.woshipm.com/wp-files/2018/10/ZilbL6KAERGAC3MR3xvo.jpg</a:t>
            </a:r>
            <a:endParaRPr lang="zh-TW" altLang="en-US" dirty="0"/>
          </a:p>
        </p:txBody>
      </p:sp>
      <p:sp>
        <p:nvSpPr>
          <p:cNvPr id="4" name="投影片編號版面配置區 3"/>
          <p:cNvSpPr>
            <a:spLocks noGrp="1"/>
          </p:cNvSpPr>
          <p:nvPr>
            <p:ph type="sldNum" sz="quarter" idx="5"/>
          </p:nvPr>
        </p:nvSpPr>
        <p:spPr/>
        <p:txBody>
          <a:bodyPr/>
          <a:lstStyle/>
          <a:p>
            <a:fld id="{767F8585-17E6-4E5B-B539-EA79E50ED1D5}" type="slidenum">
              <a:rPr lang="zh-TW" altLang="en-US" smtClean="0"/>
              <a:t>8</a:t>
            </a:fld>
            <a:endParaRPr lang="zh-TW" altLang="en-US"/>
          </a:p>
        </p:txBody>
      </p:sp>
    </p:spTree>
    <p:extLst>
      <p:ext uri="{BB962C8B-B14F-4D97-AF65-F5344CB8AC3E}">
        <p14:creationId xmlns:p14="http://schemas.microsoft.com/office/powerpoint/2010/main" val="3199662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Yelp </a:t>
            </a:r>
            <a:r>
              <a:rPr lang="zh-TW" altLang="en-US" dirty="0"/>
              <a:t>為美國知名的評論社群平台，它不只是美食情報網，其內容也涵蓋購物、食品、美容、運動休閒等類別，使用者可針對特定店家進行評論、上傳照片，或是將評論內容轉發分享他人，以及配合帳號登入進行收藏等操作。然而過去研究指出在 </a:t>
            </a:r>
            <a:r>
              <a:rPr lang="en-US" altLang="zh-TW" dirty="0"/>
              <a:t>Yelp </a:t>
            </a:r>
            <a:r>
              <a:rPr lang="zh-TW" altLang="en-US" dirty="0"/>
              <a:t>平台中有將近 </a:t>
            </a:r>
            <a:r>
              <a:rPr lang="en-US" altLang="zh-TW" dirty="0"/>
              <a:t>20 % </a:t>
            </a:r>
            <a:r>
              <a:rPr lang="zh-TW" altLang="en-US" dirty="0"/>
              <a:t>的評論是由受僱的寫手撰寫出的假評論 ，</a:t>
            </a:r>
            <a:r>
              <a:rPr lang="en-US" altLang="zh-TW" dirty="0"/>
              <a:t>Yelp </a:t>
            </a:r>
            <a:r>
              <a:rPr lang="zh-TW" altLang="en-US" dirty="0"/>
              <a:t>也因為假冒評論情形過於嚴重，曾在 </a:t>
            </a:r>
            <a:r>
              <a:rPr lang="en-US" altLang="zh-TW" dirty="0"/>
              <a:t>The New York Times </a:t>
            </a:r>
            <a:r>
              <a:rPr lang="zh-TW" altLang="en-US" dirty="0"/>
              <a:t>撰文批評與公開他們所發現的不肖業者 。</a:t>
            </a:r>
          </a:p>
          <a:p>
            <a:endParaRPr lang="en-US" altLang="zh-TW" dirty="0"/>
          </a:p>
          <a:p>
            <a:r>
              <a:rPr lang="zh-TW" altLang="en-US" dirty="0"/>
              <a:t>背景圖片來源：</a:t>
            </a:r>
            <a:r>
              <a:rPr lang="en-US" altLang="zh-TW" dirty="0"/>
              <a:t>https://blog.yelp.com/wp-content/uploads/2016/05/BIZM_20161031_PLUOY_BlogHeader_990x354.png</a:t>
            </a:r>
            <a:endParaRPr lang="zh-TW" altLang="en-US" dirty="0"/>
          </a:p>
        </p:txBody>
      </p:sp>
      <p:sp>
        <p:nvSpPr>
          <p:cNvPr id="4" name="投影片編號版面配置區 3"/>
          <p:cNvSpPr>
            <a:spLocks noGrp="1"/>
          </p:cNvSpPr>
          <p:nvPr>
            <p:ph type="sldNum" sz="quarter" idx="5"/>
          </p:nvPr>
        </p:nvSpPr>
        <p:spPr/>
        <p:txBody>
          <a:bodyPr/>
          <a:lstStyle/>
          <a:p>
            <a:fld id="{767F8585-17E6-4E5B-B539-EA79E50ED1D5}" type="slidenum">
              <a:rPr lang="zh-TW" altLang="en-US" smtClean="0"/>
              <a:t>9</a:t>
            </a:fld>
            <a:endParaRPr lang="zh-TW" altLang="en-US"/>
          </a:p>
        </p:txBody>
      </p:sp>
    </p:spTree>
    <p:extLst>
      <p:ext uri="{BB962C8B-B14F-4D97-AF65-F5344CB8AC3E}">
        <p14:creationId xmlns:p14="http://schemas.microsoft.com/office/powerpoint/2010/main" val="3456916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67F8585-17E6-4E5B-B539-EA79E50ED1D5}" type="slidenum">
              <a:rPr lang="zh-TW" altLang="en-US" smtClean="0"/>
              <a:t>10</a:t>
            </a:fld>
            <a:endParaRPr lang="zh-TW" altLang="en-US"/>
          </a:p>
        </p:txBody>
      </p:sp>
    </p:spTree>
    <p:extLst>
      <p:ext uri="{BB962C8B-B14F-4D97-AF65-F5344CB8AC3E}">
        <p14:creationId xmlns:p14="http://schemas.microsoft.com/office/powerpoint/2010/main" val="799786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23D8F0-96F7-4769-A9E9-AA6FBF06D11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FF115D70-37B0-4F9A-815D-26A283B374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CE3A68C8-27FA-4C94-828F-7709F0A30C52}"/>
              </a:ext>
            </a:extLst>
          </p:cNvPr>
          <p:cNvSpPr>
            <a:spLocks noGrp="1"/>
          </p:cNvSpPr>
          <p:nvPr>
            <p:ph type="dt" sz="half" idx="10"/>
          </p:nvPr>
        </p:nvSpPr>
        <p:spPr/>
        <p:txBody>
          <a:bodyPr/>
          <a:lstStyle/>
          <a:p>
            <a:fld id="{B455F161-E5BA-4FEC-B088-DD808E3B9944}" type="datetime1">
              <a:rPr lang="zh-TW" altLang="en-US" smtClean="0"/>
              <a:t>2020/11/18</a:t>
            </a:fld>
            <a:endParaRPr lang="zh-TW" altLang="en-US"/>
          </a:p>
        </p:txBody>
      </p:sp>
      <p:sp>
        <p:nvSpPr>
          <p:cNvPr id="5" name="頁尾版面配置區 4">
            <a:extLst>
              <a:ext uri="{FF2B5EF4-FFF2-40B4-BE49-F238E27FC236}">
                <a16:creationId xmlns:a16="http://schemas.microsoft.com/office/drawing/2014/main" id="{C5956406-AF9B-4292-B666-45DBDBC573E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B2BA88C-8C01-4E86-8CA8-28427470E873}"/>
              </a:ext>
            </a:extLst>
          </p:cNvPr>
          <p:cNvSpPr>
            <a:spLocks noGrp="1"/>
          </p:cNvSpPr>
          <p:nvPr>
            <p:ph type="sldNum" sz="quarter" idx="12"/>
          </p:nvPr>
        </p:nvSpPr>
        <p:spPr>
          <a:xfrm>
            <a:off x="8610600" y="6356350"/>
            <a:ext cx="2743200" cy="365125"/>
          </a:xfrm>
        </p:spPr>
        <p:txBody>
          <a:bodyPr/>
          <a:lstStyle/>
          <a:p>
            <a:fld id="{93803A6D-EC14-414F-8472-80204676D953}" type="slidenum">
              <a:rPr lang="zh-TW" altLang="en-US" smtClean="0"/>
              <a:t>‹#›</a:t>
            </a:fld>
            <a:endParaRPr lang="zh-TW" altLang="en-US" dirty="0"/>
          </a:p>
        </p:txBody>
      </p:sp>
    </p:spTree>
    <p:extLst>
      <p:ext uri="{BB962C8B-B14F-4D97-AF65-F5344CB8AC3E}">
        <p14:creationId xmlns:p14="http://schemas.microsoft.com/office/powerpoint/2010/main" val="2362396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D5F5369-2FC4-4E4D-AB56-18B5C2A6D57B}"/>
              </a:ext>
            </a:extLst>
          </p:cNvPr>
          <p:cNvSpPr>
            <a:spLocks noGrp="1"/>
          </p:cNvSpPr>
          <p:nvPr>
            <p:ph type="dt" sz="half" idx="10"/>
          </p:nvPr>
        </p:nvSpPr>
        <p:spPr/>
        <p:txBody>
          <a:bodyPr/>
          <a:lstStyle/>
          <a:p>
            <a:fld id="{1A12EF6C-FF6F-46FD-A8B5-82D10BB46F85}" type="datetime1">
              <a:rPr lang="zh-TW" altLang="en-US" smtClean="0"/>
              <a:t>2020/11/18</a:t>
            </a:fld>
            <a:endParaRPr lang="zh-TW" altLang="en-US"/>
          </a:p>
        </p:txBody>
      </p:sp>
      <p:sp>
        <p:nvSpPr>
          <p:cNvPr id="3" name="頁尾版面配置區 2">
            <a:extLst>
              <a:ext uri="{FF2B5EF4-FFF2-40B4-BE49-F238E27FC236}">
                <a16:creationId xmlns:a16="http://schemas.microsoft.com/office/drawing/2014/main" id="{5C9B965E-E24C-4698-829A-A54D3BB907DC}"/>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11286238-DFB3-407A-B9B9-376362222EA4}"/>
              </a:ext>
            </a:extLst>
          </p:cNvPr>
          <p:cNvSpPr>
            <a:spLocks noGrp="1"/>
          </p:cNvSpPr>
          <p:nvPr>
            <p:ph type="sldNum" sz="quarter" idx="12"/>
          </p:nvPr>
        </p:nvSpPr>
        <p:spPr/>
        <p:txBody>
          <a:bodyPr/>
          <a:lstStyle/>
          <a:p>
            <a:fld id="{93803A6D-EC14-414F-8472-80204676D953}" type="slidenum">
              <a:rPr lang="zh-TW" altLang="en-US" smtClean="0"/>
              <a:t>‹#›</a:t>
            </a:fld>
            <a:endParaRPr lang="zh-TW" altLang="en-US"/>
          </a:p>
        </p:txBody>
      </p:sp>
    </p:spTree>
    <p:extLst>
      <p:ext uri="{BB962C8B-B14F-4D97-AF65-F5344CB8AC3E}">
        <p14:creationId xmlns:p14="http://schemas.microsoft.com/office/powerpoint/2010/main" val="3881481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BA450E-33D1-4AF5-AA78-3DA3C660782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B6B01125-4D80-47C8-86E2-DDD751603B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27565EA5-14BC-42B9-B38B-A559027C2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8DA77F95-3783-462B-B4BE-B56AE55CE36D}"/>
              </a:ext>
            </a:extLst>
          </p:cNvPr>
          <p:cNvSpPr>
            <a:spLocks noGrp="1"/>
          </p:cNvSpPr>
          <p:nvPr>
            <p:ph type="dt" sz="half" idx="10"/>
          </p:nvPr>
        </p:nvSpPr>
        <p:spPr/>
        <p:txBody>
          <a:bodyPr/>
          <a:lstStyle/>
          <a:p>
            <a:fld id="{E7ABE717-D44A-43A7-A14D-DD8B1C6E97A4}" type="datetime1">
              <a:rPr lang="zh-TW" altLang="en-US" smtClean="0"/>
              <a:t>2020/11/18</a:t>
            </a:fld>
            <a:endParaRPr lang="zh-TW" altLang="en-US"/>
          </a:p>
        </p:txBody>
      </p:sp>
      <p:sp>
        <p:nvSpPr>
          <p:cNvPr id="6" name="頁尾版面配置區 5">
            <a:extLst>
              <a:ext uri="{FF2B5EF4-FFF2-40B4-BE49-F238E27FC236}">
                <a16:creationId xmlns:a16="http://schemas.microsoft.com/office/drawing/2014/main" id="{B29A58F5-8B6A-40DC-A4AB-ABC80F78C43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7F47AB-AA87-4B23-9C7A-DAE16B158F11}"/>
              </a:ext>
            </a:extLst>
          </p:cNvPr>
          <p:cNvSpPr>
            <a:spLocks noGrp="1"/>
          </p:cNvSpPr>
          <p:nvPr>
            <p:ph type="sldNum" sz="quarter" idx="12"/>
          </p:nvPr>
        </p:nvSpPr>
        <p:spPr/>
        <p:txBody>
          <a:bodyPr/>
          <a:lstStyle/>
          <a:p>
            <a:fld id="{93803A6D-EC14-414F-8472-80204676D953}" type="slidenum">
              <a:rPr lang="zh-TW" altLang="en-US" smtClean="0"/>
              <a:t>‹#›</a:t>
            </a:fld>
            <a:endParaRPr lang="zh-TW" altLang="en-US"/>
          </a:p>
        </p:txBody>
      </p:sp>
    </p:spTree>
    <p:extLst>
      <p:ext uri="{BB962C8B-B14F-4D97-AF65-F5344CB8AC3E}">
        <p14:creationId xmlns:p14="http://schemas.microsoft.com/office/powerpoint/2010/main" val="6821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FCC0D5-B74E-4A01-980D-9C7700A2CA8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A0D5CF1-C3E6-401A-A329-0982F78DBE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E3294E84-ECF7-4EFA-A5EE-BA07A3C09C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49E2BD60-80C3-44A1-828A-129F89436822}"/>
              </a:ext>
            </a:extLst>
          </p:cNvPr>
          <p:cNvSpPr>
            <a:spLocks noGrp="1"/>
          </p:cNvSpPr>
          <p:nvPr>
            <p:ph type="dt" sz="half" idx="10"/>
          </p:nvPr>
        </p:nvSpPr>
        <p:spPr/>
        <p:txBody>
          <a:bodyPr/>
          <a:lstStyle/>
          <a:p>
            <a:fld id="{D4F7FF60-D1D2-4634-9372-3B3284DEC9F4}" type="datetime1">
              <a:rPr lang="zh-TW" altLang="en-US" smtClean="0"/>
              <a:t>2020/11/18</a:t>
            </a:fld>
            <a:endParaRPr lang="zh-TW" altLang="en-US"/>
          </a:p>
        </p:txBody>
      </p:sp>
      <p:sp>
        <p:nvSpPr>
          <p:cNvPr id="6" name="頁尾版面配置區 5">
            <a:extLst>
              <a:ext uri="{FF2B5EF4-FFF2-40B4-BE49-F238E27FC236}">
                <a16:creationId xmlns:a16="http://schemas.microsoft.com/office/drawing/2014/main" id="{EBDCEC8F-20F7-4876-885C-7FFB635F618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EC3661A-A5DB-42DA-91B0-FC3BF0D84331}"/>
              </a:ext>
            </a:extLst>
          </p:cNvPr>
          <p:cNvSpPr>
            <a:spLocks noGrp="1"/>
          </p:cNvSpPr>
          <p:nvPr>
            <p:ph type="sldNum" sz="quarter" idx="12"/>
          </p:nvPr>
        </p:nvSpPr>
        <p:spPr/>
        <p:txBody>
          <a:bodyPr/>
          <a:lstStyle/>
          <a:p>
            <a:fld id="{93803A6D-EC14-414F-8472-80204676D953}" type="slidenum">
              <a:rPr lang="zh-TW" altLang="en-US" smtClean="0"/>
              <a:t>‹#›</a:t>
            </a:fld>
            <a:endParaRPr lang="zh-TW" altLang="en-US"/>
          </a:p>
        </p:txBody>
      </p:sp>
    </p:spTree>
    <p:extLst>
      <p:ext uri="{BB962C8B-B14F-4D97-AF65-F5344CB8AC3E}">
        <p14:creationId xmlns:p14="http://schemas.microsoft.com/office/powerpoint/2010/main" val="1324797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7A0DE0-A55C-4666-8C03-059EEF6353C4}"/>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F242697B-0156-4351-8DE2-EB62A02817E2}"/>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62F65B7-420F-460D-8EA9-B2CAB03EC66B}"/>
              </a:ext>
            </a:extLst>
          </p:cNvPr>
          <p:cNvSpPr>
            <a:spLocks noGrp="1"/>
          </p:cNvSpPr>
          <p:nvPr>
            <p:ph type="dt" sz="half" idx="10"/>
          </p:nvPr>
        </p:nvSpPr>
        <p:spPr/>
        <p:txBody>
          <a:bodyPr/>
          <a:lstStyle/>
          <a:p>
            <a:fld id="{486AA6D8-F292-4F1F-A1A6-552CF4D135AB}" type="datetime1">
              <a:rPr lang="zh-TW" altLang="en-US" smtClean="0"/>
              <a:t>2020/11/18</a:t>
            </a:fld>
            <a:endParaRPr lang="zh-TW" altLang="en-US"/>
          </a:p>
        </p:txBody>
      </p:sp>
      <p:sp>
        <p:nvSpPr>
          <p:cNvPr id="5" name="頁尾版面配置區 4">
            <a:extLst>
              <a:ext uri="{FF2B5EF4-FFF2-40B4-BE49-F238E27FC236}">
                <a16:creationId xmlns:a16="http://schemas.microsoft.com/office/drawing/2014/main" id="{9A151926-5D1A-4669-B3D5-D627D2F5ABA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8969B7B-71C9-4A80-9ECD-86C31DFDBF01}"/>
              </a:ext>
            </a:extLst>
          </p:cNvPr>
          <p:cNvSpPr>
            <a:spLocks noGrp="1"/>
          </p:cNvSpPr>
          <p:nvPr>
            <p:ph type="sldNum" sz="quarter" idx="12"/>
          </p:nvPr>
        </p:nvSpPr>
        <p:spPr/>
        <p:txBody>
          <a:bodyPr/>
          <a:lstStyle/>
          <a:p>
            <a:fld id="{93803A6D-EC14-414F-8472-80204676D953}" type="slidenum">
              <a:rPr lang="zh-TW" altLang="en-US" smtClean="0"/>
              <a:t>‹#›</a:t>
            </a:fld>
            <a:endParaRPr lang="zh-TW" altLang="en-US"/>
          </a:p>
        </p:txBody>
      </p:sp>
    </p:spTree>
    <p:extLst>
      <p:ext uri="{BB962C8B-B14F-4D97-AF65-F5344CB8AC3E}">
        <p14:creationId xmlns:p14="http://schemas.microsoft.com/office/powerpoint/2010/main" val="37231149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DEF66F0-80A0-440E-8B11-572917D6386D}"/>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AE45B46D-E182-4C63-A62D-295EB4F1A8F2}"/>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0F97A00-E216-490B-82CA-4FCB2044B40C}"/>
              </a:ext>
            </a:extLst>
          </p:cNvPr>
          <p:cNvSpPr>
            <a:spLocks noGrp="1"/>
          </p:cNvSpPr>
          <p:nvPr>
            <p:ph type="dt" sz="half" idx="10"/>
          </p:nvPr>
        </p:nvSpPr>
        <p:spPr/>
        <p:txBody>
          <a:bodyPr/>
          <a:lstStyle/>
          <a:p>
            <a:fld id="{B4EE6011-29BD-48F0-9BCC-BAF8025B9785}" type="datetime1">
              <a:rPr lang="zh-TW" altLang="en-US" smtClean="0"/>
              <a:t>2020/11/18</a:t>
            </a:fld>
            <a:endParaRPr lang="zh-TW" altLang="en-US"/>
          </a:p>
        </p:txBody>
      </p:sp>
      <p:sp>
        <p:nvSpPr>
          <p:cNvPr id="5" name="頁尾版面配置區 4">
            <a:extLst>
              <a:ext uri="{FF2B5EF4-FFF2-40B4-BE49-F238E27FC236}">
                <a16:creationId xmlns:a16="http://schemas.microsoft.com/office/drawing/2014/main" id="{167B2825-7904-4FE7-9A90-045F383F1CE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BEFEFB0-81BD-4F5D-83D8-926E572953AE}"/>
              </a:ext>
            </a:extLst>
          </p:cNvPr>
          <p:cNvSpPr>
            <a:spLocks noGrp="1"/>
          </p:cNvSpPr>
          <p:nvPr>
            <p:ph type="sldNum" sz="quarter" idx="12"/>
          </p:nvPr>
        </p:nvSpPr>
        <p:spPr/>
        <p:txBody>
          <a:bodyPr/>
          <a:lstStyle/>
          <a:p>
            <a:fld id="{93803A6D-EC14-414F-8472-80204676D953}" type="slidenum">
              <a:rPr lang="zh-TW" altLang="en-US" smtClean="0"/>
              <a:t>‹#›</a:t>
            </a:fld>
            <a:endParaRPr lang="zh-TW" altLang="en-US"/>
          </a:p>
        </p:txBody>
      </p:sp>
    </p:spTree>
    <p:extLst>
      <p:ext uri="{BB962C8B-B14F-4D97-AF65-F5344CB8AC3E}">
        <p14:creationId xmlns:p14="http://schemas.microsoft.com/office/powerpoint/2010/main" val="837114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775257"/>
      </p:ext>
    </p:extLst>
  </p:cSld>
  <p:clrMapOvr>
    <a:masterClrMapping/>
  </p:clrMapOvr>
  <mc:AlternateContent xmlns:mc="http://schemas.openxmlformats.org/markup-compatibility/2006" xmlns:p14="http://schemas.microsoft.com/office/powerpoint/2010/main">
    <mc:Choice Requires="p14">
      <p:transition spd="slow" p14:dur="3500" advClick="0" advTm="3000">
        <p:random/>
      </p:transition>
    </mc:Choice>
    <mc:Fallback xmlns="">
      <p:transition spd="slow" advClick="0"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DE3C75-8D08-4045-8904-D382057227E0}"/>
              </a:ext>
            </a:extLst>
          </p:cNvPr>
          <p:cNvSpPr>
            <a:spLocks noGrp="1"/>
          </p:cNvSpPr>
          <p:nvPr>
            <p:ph type="title"/>
          </p:nvPr>
        </p:nvSpPr>
        <p:spPr/>
        <p:txBody>
          <a:bodyPr/>
          <a:lstStyle>
            <a:lvl1pPr>
              <a:defRPr b="1">
                <a:latin typeface="微軟正黑體" panose="020B0604030504040204" pitchFamily="34" charset="-120"/>
                <a:ea typeface="微軟正黑體" panose="020B0604030504040204" pitchFamily="34" charset="-120"/>
              </a:defRPr>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3819E63B-BD10-4BDF-96AB-074ED5F8D9F6}"/>
              </a:ext>
            </a:extLst>
          </p:cNvPr>
          <p:cNvSpPr>
            <a:spLocks noGrp="1"/>
          </p:cNvSpPr>
          <p:nvPr>
            <p:ph idx="1"/>
          </p:nvPr>
        </p:nvSpPr>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F2090AB1-BD84-4B4C-A70E-8C04EB87908E}"/>
              </a:ext>
            </a:extLst>
          </p:cNvPr>
          <p:cNvSpPr>
            <a:spLocks noGrp="1"/>
          </p:cNvSpPr>
          <p:nvPr>
            <p:ph type="dt" sz="half" idx="10"/>
          </p:nvPr>
        </p:nvSpPr>
        <p:spPr/>
        <p:txBody>
          <a:bodyPr/>
          <a:lstStyle/>
          <a:p>
            <a:fld id="{C6FCC1F4-0471-44DF-AB39-F452449EA188}" type="datetime1">
              <a:rPr lang="zh-TW" altLang="en-US" smtClean="0"/>
              <a:t>2020/11/18</a:t>
            </a:fld>
            <a:endParaRPr lang="zh-TW" altLang="en-US"/>
          </a:p>
        </p:txBody>
      </p:sp>
      <p:sp>
        <p:nvSpPr>
          <p:cNvPr id="5" name="頁尾版面配置區 4">
            <a:extLst>
              <a:ext uri="{FF2B5EF4-FFF2-40B4-BE49-F238E27FC236}">
                <a16:creationId xmlns:a16="http://schemas.microsoft.com/office/drawing/2014/main" id="{9CD8A7EE-B01B-4A58-9874-57AB6B0EA38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8AD8B64-0493-43BB-961A-427BE5FE85F8}"/>
              </a:ext>
            </a:extLst>
          </p:cNvPr>
          <p:cNvSpPr>
            <a:spLocks noGrp="1"/>
          </p:cNvSpPr>
          <p:nvPr>
            <p:ph type="sldNum" sz="quarter" idx="12"/>
          </p:nvPr>
        </p:nvSpPr>
        <p:spPr/>
        <p:txBody>
          <a:bodyPr/>
          <a:lstStyle/>
          <a:p>
            <a:fld id="{93803A6D-EC14-414F-8472-80204676D953}" type="slidenum">
              <a:rPr lang="zh-TW" altLang="en-US" smtClean="0"/>
              <a:t>‹#›</a:t>
            </a:fld>
            <a:endParaRPr lang="zh-TW" altLang="en-US"/>
          </a:p>
        </p:txBody>
      </p:sp>
    </p:spTree>
    <p:extLst>
      <p:ext uri="{BB962C8B-B14F-4D97-AF65-F5344CB8AC3E}">
        <p14:creationId xmlns:p14="http://schemas.microsoft.com/office/powerpoint/2010/main" val="4168519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Pr>
        <a:blipFill dpi="0" rotWithShape="1">
          <a:blip r:embed="rId2">
            <a:alphaModFix amt="60000"/>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5AC450-429D-4B91-B00C-7C5145534701}"/>
              </a:ext>
            </a:extLst>
          </p:cNvPr>
          <p:cNvSpPr>
            <a:spLocks noGrp="1"/>
          </p:cNvSpPr>
          <p:nvPr>
            <p:ph type="title"/>
          </p:nvPr>
        </p:nvSpPr>
        <p:spPr>
          <a:xfrm>
            <a:off x="831850" y="1709738"/>
            <a:ext cx="10515600" cy="2852737"/>
          </a:xfrm>
        </p:spPr>
        <p:txBody>
          <a:bodyPr anchor="b"/>
          <a:lstStyle>
            <a:lvl1pPr>
              <a:defRPr sz="6000" b="1">
                <a:latin typeface="微軟正黑體" panose="020B0604030504040204" pitchFamily="34" charset="-120"/>
                <a:ea typeface="微軟正黑體" panose="020B0604030504040204" pitchFamily="34" charset="-120"/>
              </a:defRPr>
            </a:lvl1p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A3C4891A-7117-4F4E-8A13-568E5C3C555F}"/>
              </a:ext>
            </a:extLst>
          </p:cNvPr>
          <p:cNvSpPr>
            <a:spLocks noGrp="1"/>
          </p:cNvSpPr>
          <p:nvPr>
            <p:ph type="body" idx="1"/>
          </p:nvPr>
        </p:nvSpPr>
        <p:spPr>
          <a:xfrm>
            <a:off x="831850" y="4589463"/>
            <a:ext cx="10515600" cy="1500187"/>
          </a:xfrm>
        </p:spPr>
        <p:txBody>
          <a:bodyPr/>
          <a:lstStyle>
            <a:lvl1pPr marL="0" indent="0">
              <a:buNone/>
              <a:defRPr sz="2400" b="1">
                <a:solidFill>
                  <a:schemeClr val="tx1">
                    <a:tint val="75000"/>
                  </a:schemeClr>
                </a:solidFill>
                <a:latin typeface="微軟正黑體" panose="020B0604030504040204" pitchFamily="34" charset="-120"/>
                <a:ea typeface="微軟正黑體" panose="020B0604030504040204" pitchFamily="34" charset="-12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編輯母片文字樣式</a:t>
            </a:r>
          </a:p>
        </p:txBody>
      </p:sp>
      <p:sp>
        <p:nvSpPr>
          <p:cNvPr id="4" name="日期版面配置區 3">
            <a:extLst>
              <a:ext uri="{FF2B5EF4-FFF2-40B4-BE49-F238E27FC236}">
                <a16:creationId xmlns:a16="http://schemas.microsoft.com/office/drawing/2014/main" id="{D22497E6-3A3A-4300-893A-8A4BE377FD4C}"/>
              </a:ext>
            </a:extLst>
          </p:cNvPr>
          <p:cNvSpPr>
            <a:spLocks noGrp="1"/>
          </p:cNvSpPr>
          <p:nvPr>
            <p:ph type="dt" sz="half" idx="10"/>
          </p:nvPr>
        </p:nvSpPr>
        <p:spPr/>
        <p:txBody>
          <a:bodyPr/>
          <a:lstStyle/>
          <a:p>
            <a:fld id="{A759AEC4-C063-4956-901A-CA75EDFF07AB}" type="datetime1">
              <a:rPr lang="zh-TW" altLang="en-US" smtClean="0"/>
              <a:t>2020/11/18</a:t>
            </a:fld>
            <a:endParaRPr lang="zh-TW" altLang="en-US"/>
          </a:p>
        </p:txBody>
      </p:sp>
      <p:sp>
        <p:nvSpPr>
          <p:cNvPr id="5" name="頁尾版面配置區 4">
            <a:extLst>
              <a:ext uri="{FF2B5EF4-FFF2-40B4-BE49-F238E27FC236}">
                <a16:creationId xmlns:a16="http://schemas.microsoft.com/office/drawing/2014/main" id="{A2D6221C-95ED-4206-A33A-D4B3AF03C9F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9D1F923-EA33-4D63-A847-6484A4DD296C}"/>
              </a:ext>
            </a:extLst>
          </p:cNvPr>
          <p:cNvSpPr>
            <a:spLocks noGrp="1"/>
          </p:cNvSpPr>
          <p:nvPr>
            <p:ph type="sldNum" sz="quarter" idx="12"/>
          </p:nvPr>
        </p:nvSpPr>
        <p:spPr/>
        <p:txBody>
          <a:bodyPr/>
          <a:lstStyle/>
          <a:p>
            <a:fld id="{93803A6D-EC14-414F-8472-80204676D953}" type="slidenum">
              <a:rPr lang="zh-TW" altLang="en-US" smtClean="0"/>
              <a:t>‹#›</a:t>
            </a:fld>
            <a:endParaRPr lang="zh-TW" altLang="en-US"/>
          </a:p>
        </p:txBody>
      </p:sp>
    </p:spTree>
    <p:extLst>
      <p:ext uri="{BB962C8B-B14F-4D97-AF65-F5344CB8AC3E}">
        <p14:creationId xmlns:p14="http://schemas.microsoft.com/office/powerpoint/2010/main" val="31450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標題及內容">
    <p:bg>
      <p:bgPr>
        <a:solidFill>
          <a:schemeClr val="bg1">
            <a:lumMod val="9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DE3C75-8D08-4045-8904-D382057227E0}"/>
              </a:ext>
            </a:extLst>
          </p:cNvPr>
          <p:cNvSpPr>
            <a:spLocks noGrp="1"/>
          </p:cNvSpPr>
          <p:nvPr>
            <p:ph type="title"/>
          </p:nvPr>
        </p:nvSpPr>
        <p:spPr/>
        <p:txBody>
          <a:bodyPr/>
          <a:lstStyle>
            <a:lvl1pPr>
              <a:defRPr b="1">
                <a:latin typeface="微軟正黑體" panose="020B0604030504040204" pitchFamily="34" charset="-120"/>
                <a:ea typeface="微軟正黑體" panose="020B0604030504040204" pitchFamily="34" charset="-120"/>
              </a:defRPr>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3819E63B-BD10-4BDF-96AB-074ED5F8D9F6}"/>
              </a:ext>
            </a:extLst>
          </p:cNvPr>
          <p:cNvSpPr>
            <a:spLocks noGrp="1"/>
          </p:cNvSpPr>
          <p:nvPr>
            <p:ph idx="1"/>
          </p:nvPr>
        </p:nvSpPr>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F2090AB1-BD84-4B4C-A70E-8C04EB87908E}"/>
              </a:ext>
            </a:extLst>
          </p:cNvPr>
          <p:cNvSpPr>
            <a:spLocks noGrp="1"/>
          </p:cNvSpPr>
          <p:nvPr>
            <p:ph type="dt" sz="half" idx="10"/>
          </p:nvPr>
        </p:nvSpPr>
        <p:spPr/>
        <p:txBody>
          <a:bodyPr/>
          <a:lstStyle/>
          <a:p>
            <a:fld id="{C6FCC1F4-0471-44DF-AB39-F452449EA188}" type="datetime1">
              <a:rPr lang="zh-TW" altLang="en-US" smtClean="0"/>
              <a:t>2020/11/18</a:t>
            </a:fld>
            <a:endParaRPr lang="zh-TW" altLang="en-US"/>
          </a:p>
        </p:txBody>
      </p:sp>
      <p:sp>
        <p:nvSpPr>
          <p:cNvPr id="5" name="頁尾版面配置區 4">
            <a:extLst>
              <a:ext uri="{FF2B5EF4-FFF2-40B4-BE49-F238E27FC236}">
                <a16:creationId xmlns:a16="http://schemas.microsoft.com/office/drawing/2014/main" id="{9CD8A7EE-B01B-4A58-9874-57AB6B0EA38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8AD8B64-0493-43BB-961A-427BE5FE85F8}"/>
              </a:ext>
            </a:extLst>
          </p:cNvPr>
          <p:cNvSpPr>
            <a:spLocks noGrp="1"/>
          </p:cNvSpPr>
          <p:nvPr>
            <p:ph type="sldNum" sz="quarter" idx="12"/>
          </p:nvPr>
        </p:nvSpPr>
        <p:spPr/>
        <p:txBody>
          <a:bodyPr/>
          <a:lstStyle/>
          <a:p>
            <a:fld id="{93803A6D-EC14-414F-8472-80204676D953}" type="slidenum">
              <a:rPr lang="zh-TW" altLang="en-US" smtClean="0"/>
              <a:t>‹#›</a:t>
            </a:fld>
            <a:endParaRPr lang="zh-TW" altLang="en-US"/>
          </a:p>
        </p:txBody>
      </p:sp>
    </p:spTree>
    <p:extLst>
      <p:ext uri="{BB962C8B-B14F-4D97-AF65-F5344CB8AC3E}">
        <p14:creationId xmlns:p14="http://schemas.microsoft.com/office/powerpoint/2010/main" val="1021759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章節標題">
    <p:bg>
      <p:bgPr>
        <a:blipFill dpi="0" rotWithShape="1">
          <a:blip r:embed="rId2">
            <a:alphaModFix amt="60000"/>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5AC450-429D-4B91-B00C-7C5145534701}"/>
              </a:ext>
            </a:extLst>
          </p:cNvPr>
          <p:cNvSpPr>
            <a:spLocks noGrp="1"/>
          </p:cNvSpPr>
          <p:nvPr>
            <p:ph type="title"/>
          </p:nvPr>
        </p:nvSpPr>
        <p:spPr>
          <a:xfrm>
            <a:off x="831850" y="1709738"/>
            <a:ext cx="10515600" cy="2852737"/>
          </a:xfrm>
        </p:spPr>
        <p:txBody>
          <a:bodyPr anchor="b"/>
          <a:lstStyle>
            <a:lvl1pPr>
              <a:defRPr sz="6000" b="1">
                <a:latin typeface="微軟正黑體" panose="020B0604030504040204" pitchFamily="34" charset="-120"/>
                <a:ea typeface="微軟正黑體" panose="020B0604030504040204" pitchFamily="34" charset="-120"/>
              </a:defRPr>
            </a:lvl1p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A3C4891A-7117-4F4E-8A13-568E5C3C555F}"/>
              </a:ext>
            </a:extLst>
          </p:cNvPr>
          <p:cNvSpPr>
            <a:spLocks noGrp="1"/>
          </p:cNvSpPr>
          <p:nvPr>
            <p:ph type="body" idx="1"/>
          </p:nvPr>
        </p:nvSpPr>
        <p:spPr>
          <a:xfrm>
            <a:off x="831850" y="4589463"/>
            <a:ext cx="10515600" cy="1500187"/>
          </a:xfrm>
        </p:spPr>
        <p:txBody>
          <a:bodyPr/>
          <a:lstStyle>
            <a:lvl1pPr marL="0" indent="0">
              <a:buNone/>
              <a:defRPr sz="2400" b="1">
                <a:solidFill>
                  <a:schemeClr val="tx1">
                    <a:tint val="75000"/>
                  </a:schemeClr>
                </a:solidFill>
                <a:latin typeface="微軟正黑體" panose="020B0604030504040204" pitchFamily="34" charset="-120"/>
                <a:ea typeface="微軟正黑體" panose="020B0604030504040204" pitchFamily="34" charset="-12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編輯母片文字樣式</a:t>
            </a:r>
          </a:p>
        </p:txBody>
      </p:sp>
      <p:sp>
        <p:nvSpPr>
          <p:cNvPr id="4" name="日期版面配置區 3">
            <a:extLst>
              <a:ext uri="{FF2B5EF4-FFF2-40B4-BE49-F238E27FC236}">
                <a16:creationId xmlns:a16="http://schemas.microsoft.com/office/drawing/2014/main" id="{D22497E6-3A3A-4300-893A-8A4BE377FD4C}"/>
              </a:ext>
            </a:extLst>
          </p:cNvPr>
          <p:cNvSpPr>
            <a:spLocks noGrp="1"/>
          </p:cNvSpPr>
          <p:nvPr>
            <p:ph type="dt" sz="half" idx="10"/>
          </p:nvPr>
        </p:nvSpPr>
        <p:spPr/>
        <p:txBody>
          <a:bodyPr/>
          <a:lstStyle/>
          <a:p>
            <a:fld id="{A759AEC4-C063-4956-901A-CA75EDFF07AB}" type="datetime1">
              <a:rPr lang="zh-TW" altLang="en-US" smtClean="0"/>
              <a:t>2020/11/18</a:t>
            </a:fld>
            <a:endParaRPr lang="zh-TW" altLang="en-US"/>
          </a:p>
        </p:txBody>
      </p:sp>
      <p:sp>
        <p:nvSpPr>
          <p:cNvPr id="5" name="頁尾版面配置區 4">
            <a:extLst>
              <a:ext uri="{FF2B5EF4-FFF2-40B4-BE49-F238E27FC236}">
                <a16:creationId xmlns:a16="http://schemas.microsoft.com/office/drawing/2014/main" id="{A2D6221C-95ED-4206-A33A-D4B3AF03C9F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9D1F923-EA33-4D63-A847-6484A4DD296C}"/>
              </a:ext>
            </a:extLst>
          </p:cNvPr>
          <p:cNvSpPr>
            <a:spLocks noGrp="1"/>
          </p:cNvSpPr>
          <p:nvPr>
            <p:ph type="sldNum" sz="quarter" idx="12"/>
          </p:nvPr>
        </p:nvSpPr>
        <p:spPr/>
        <p:txBody>
          <a:bodyPr/>
          <a:lstStyle/>
          <a:p>
            <a:fld id="{93803A6D-EC14-414F-8472-80204676D953}" type="slidenum">
              <a:rPr lang="zh-TW" altLang="en-US" smtClean="0"/>
              <a:t>‹#›</a:t>
            </a:fld>
            <a:endParaRPr lang="zh-TW" altLang="en-US"/>
          </a:p>
        </p:txBody>
      </p:sp>
    </p:spTree>
    <p:extLst>
      <p:ext uri="{BB962C8B-B14F-4D97-AF65-F5344CB8AC3E}">
        <p14:creationId xmlns:p14="http://schemas.microsoft.com/office/powerpoint/2010/main" val="1779010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標題及內容">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DE3C75-8D08-4045-8904-D382057227E0}"/>
              </a:ext>
            </a:extLst>
          </p:cNvPr>
          <p:cNvSpPr>
            <a:spLocks noGrp="1"/>
          </p:cNvSpPr>
          <p:nvPr>
            <p:ph type="title"/>
          </p:nvPr>
        </p:nvSpPr>
        <p:spPr/>
        <p:txBody>
          <a:bodyPr/>
          <a:lstStyle>
            <a:lvl1pPr>
              <a:defRPr b="1">
                <a:latin typeface="微軟正黑體" panose="020B0604030504040204" pitchFamily="34" charset="-120"/>
                <a:ea typeface="微軟正黑體" panose="020B0604030504040204" pitchFamily="34" charset="-120"/>
              </a:defRPr>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3819E63B-BD10-4BDF-96AB-074ED5F8D9F6}"/>
              </a:ext>
            </a:extLst>
          </p:cNvPr>
          <p:cNvSpPr>
            <a:spLocks noGrp="1"/>
          </p:cNvSpPr>
          <p:nvPr>
            <p:ph idx="1"/>
          </p:nvPr>
        </p:nvSpPr>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a:extLst>
              <a:ext uri="{FF2B5EF4-FFF2-40B4-BE49-F238E27FC236}">
                <a16:creationId xmlns:a16="http://schemas.microsoft.com/office/drawing/2014/main" id="{F2090AB1-BD84-4B4C-A70E-8C04EB87908E}"/>
              </a:ext>
            </a:extLst>
          </p:cNvPr>
          <p:cNvSpPr>
            <a:spLocks noGrp="1"/>
          </p:cNvSpPr>
          <p:nvPr>
            <p:ph type="dt" sz="half" idx="10"/>
          </p:nvPr>
        </p:nvSpPr>
        <p:spPr/>
        <p:txBody>
          <a:bodyPr/>
          <a:lstStyle/>
          <a:p>
            <a:fld id="{C6FCC1F4-0471-44DF-AB39-F452449EA188}" type="datetime1">
              <a:rPr lang="zh-TW" altLang="en-US" smtClean="0"/>
              <a:t>2020/11/18</a:t>
            </a:fld>
            <a:endParaRPr lang="zh-TW" altLang="en-US"/>
          </a:p>
        </p:txBody>
      </p:sp>
      <p:sp>
        <p:nvSpPr>
          <p:cNvPr id="5" name="頁尾版面配置區 4">
            <a:extLst>
              <a:ext uri="{FF2B5EF4-FFF2-40B4-BE49-F238E27FC236}">
                <a16:creationId xmlns:a16="http://schemas.microsoft.com/office/drawing/2014/main" id="{9CD8A7EE-B01B-4A58-9874-57AB6B0EA38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8AD8B64-0493-43BB-961A-427BE5FE85F8}"/>
              </a:ext>
            </a:extLst>
          </p:cNvPr>
          <p:cNvSpPr>
            <a:spLocks noGrp="1"/>
          </p:cNvSpPr>
          <p:nvPr>
            <p:ph type="sldNum" sz="quarter" idx="12"/>
          </p:nvPr>
        </p:nvSpPr>
        <p:spPr/>
        <p:txBody>
          <a:bodyPr/>
          <a:lstStyle/>
          <a:p>
            <a:fld id="{93803A6D-EC14-414F-8472-80204676D953}" type="slidenum">
              <a:rPr lang="zh-TW" altLang="en-US" smtClean="0"/>
              <a:t>‹#›</a:t>
            </a:fld>
            <a:endParaRPr lang="zh-TW" altLang="en-US"/>
          </a:p>
        </p:txBody>
      </p:sp>
    </p:spTree>
    <p:extLst>
      <p:ext uri="{BB962C8B-B14F-4D97-AF65-F5344CB8AC3E}">
        <p14:creationId xmlns:p14="http://schemas.microsoft.com/office/powerpoint/2010/main" val="1564736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E2AA9F-8C40-4032-9F7C-C88FA13FC05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53F3CFD-AED6-49E2-B6A9-02AA0971D841}"/>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E64F2FF-8F55-46E0-84CF-19F1AA80341B}"/>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449AB92-C2AC-4A2C-AFC2-7E279F4AC923}"/>
              </a:ext>
            </a:extLst>
          </p:cNvPr>
          <p:cNvSpPr>
            <a:spLocks noGrp="1"/>
          </p:cNvSpPr>
          <p:nvPr>
            <p:ph type="dt" sz="half" idx="10"/>
          </p:nvPr>
        </p:nvSpPr>
        <p:spPr/>
        <p:txBody>
          <a:bodyPr/>
          <a:lstStyle/>
          <a:p>
            <a:fld id="{AAD973C3-EEC1-4FE3-B7D3-87AE20533860}" type="datetime1">
              <a:rPr lang="zh-TW" altLang="en-US" smtClean="0"/>
              <a:t>2020/11/18</a:t>
            </a:fld>
            <a:endParaRPr lang="zh-TW" altLang="en-US"/>
          </a:p>
        </p:txBody>
      </p:sp>
      <p:sp>
        <p:nvSpPr>
          <p:cNvPr id="6" name="頁尾版面配置區 5">
            <a:extLst>
              <a:ext uri="{FF2B5EF4-FFF2-40B4-BE49-F238E27FC236}">
                <a16:creationId xmlns:a16="http://schemas.microsoft.com/office/drawing/2014/main" id="{EEB9F83D-3841-46C4-B863-4B1EF3F7303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2167D4D-019F-46D0-801F-D1E3F6B09CAA}"/>
              </a:ext>
            </a:extLst>
          </p:cNvPr>
          <p:cNvSpPr>
            <a:spLocks noGrp="1"/>
          </p:cNvSpPr>
          <p:nvPr>
            <p:ph type="sldNum" sz="quarter" idx="12"/>
          </p:nvPr>
        </p:nvSpPr>
        <p:spPr/>
        <p:txBody>
          <a:bodyPr/>
          <a:lstStyle/>
          <a:p>
            <a:fld id="{93803A6D-EC14-414F-8472-80204676D953}" type="slidenum">
              <a:rPr lang="zh-TW" altLang="en-US" smtClean="0"/>
              <a:t>‹#›</a:t>
            </a:fld>
            <a:endParaRPr lang="zh-TW" altLang="en-US"/>
          </a:p>
        </p:txBody>
      </p:sp>
    </p:spTree>
    <p:extLst>
      <p:ext uri="{BB962C8B-B14F-4D97-AF65-F5344CB8AC3E}">
        <p14:creationId xmlns:p14="http://schemas.microsoft.com/office/powerpoint/2010/main" val="1864396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較">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6D1B36-1C87-4FE5-A417-D32F2418CA7B}"/>
              </a:ext>
            </a:extLst>
          </p:cNvPr>
          <p:cNvSpPr>
            <a:spLocks noGrp="1"/>
          </p:cNvSpPr>
          <p:nvPr>
            <p:ph type="title"/>
          </p:nvPr>
        </p:nvSpPr>
        <p:spPr>
          <a:xfrm>
            <a:off x="839788" y="365125"/>
            <a:ext cx="10515600" cy="1325563"/>
          </a:xfrm>
        </p:spPr>
        <p:txBody>
          <a:bodyPr/>
          <a:lstStyle>
            <a:lvl1pPr>
              <a:defRPr b="1">
                <a:latin typeface="微軟正黑體" panose="020B0604030504040204" pitchFamily="34" charset="-120"/>
                <a:ea typeface="微軟正黑體" panose="020B0604030504040204" pitchFamily="34" charset="-120"/>
              </a:defRPr>
            </a:lvl1p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18740D73-C2E7-4C3D-B7C2-E245452FB036}"/>
              </a:ext>
            </a:extLst>
          </p:cNvPr>
          <p:cNvSpPr>
            <a:spLocks noGrp="1"/>
          </p:cNvSpPr>
          <p:nvPr>
            <p:ph type="body" idx="1"/>
          </p:nvPr>
        </p:nvSpPr>
        <p:spPr>
          <a:xfrm>
            <a:off x="839788" y="1681163"/>
            <a:ext cx="5157787" cy="823912"/>
          </a:xfrm>
        </p:spPr>
        <p:txBody>
          <a:bodyPr anchor="b"/>
          <a:lstStyle>
            <a:lvl1pPr marL="0" indent="0">
              <a:buNone/>
              <a:defRPr sz="2400" b="1">
                <a:latin typeface="微軟正黑體" panose="020B0604030504040204" pitchFamily="34" charset="-120"/>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編輯母片文字樣式</a:t>
            </a:r>
          </a:p>
        </p:txBody>
      </p:sp>
      <p:sp>
        <p:nvSpPr>
          <p:cNvPr id="4" name="內容版面配置區 3">
            <a:extLst>
              <a:ext uri="{FF2B5EF4-FFF2-40B4-BE49-F238E27FC236}">
                <a16:creationId xmlns:a16="http://schemas.microsoft.com/office/drawing/2014/main" id="{01F6C673-38EF-481F-9D07-CFF5B44ED803}"/>
              </a:ext>
            </a:extLst>
          </p:cNvPr>
          <p:cNvSpPr>
            <a:spLocks noGrp="1"/>
          </p:cNvSpPr>
          <p:nvPr>
            <p:ph sz="half" idx="2"/>
          </p:nvPr>
        </p:nvSpPr>
        <p:spPr>
          <a:xfrm>
            <a:off x="839788" y="2505075"/>
            <a:ext cx="5157787" cy="3684588"/>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文字版面配置區 4">
            <a:extLst>
              <a:ext uri="{FF2B5EF4-FFF2-40B4-BE49-F238E27FC236}">
                <a16:creationId xmlns:a16="http://schemas.microsoft.com/office/drawing/2014/main" id="{B1F01273-3BB7-44DC-B599-C792F357068B}"/>
              </a:ext>
            </a:extLst>
          </p:cNvPr>
          <p:cNvSpPr>
            <a:spLocks noGrp="1"/>
          </p:cNvSpPr>
          <p:nvPr>
            <p:ph type="body" sz="quarter" idx="3"/>
          </p:nvPr>
        </p:nvSpPr>
        <p:spPr>
          <a:xfrm>
            <a:off x="6172200" y="1681163"/>
            <a:ext cx="5183188" cy="823912"/>
          </a:xfrm>
        </p:spPr>
        <p:txBody>
          <a:bodyPr anchor="b"/>
          <a:lstStyle>
            <a:lvl1pPr marL="0" indent="0">
              <a:buNone/>
              <a:defRPr sz="2400" b="1">
                <a:latin typeface="微軟正黑體" panose="020B0604030504040204" pitchFamily="34" charset="-120"/>
                <a:ea typeface="微軟正黑體" panose="020B0604030504040204" pitchFamily="34"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dirty="0"/>
              <a:t>編輯母片文字樣式</a:t>
            </a:r>
          </a:p>
        </p:txBody>
      </p:sp>
      <p:sp>
        <p:nvSpPr>
          <p:cNvPr id="6" name="內容版面配置區 5">
            <a:extLst>
              <a:ext uri="{FF2B5EF4-FFF2-40B4-BE49-F238E27FC236}">
                <a16:creationId xmlns:a16="http://schemas.microsoft.com/office/drawing/2014/main" id="{3D824DBC-76C8-40C1-944F-4E5FB0F7331E}"/>
              </a:ext>
            </a:extLst>
          </p:cNvPr>
          <p:cNvSpPr>
            <a:spLocks noGrp="1"/>
          </p:cNvSpPr>
          <p:nvPr>
            <p:ph sz="quarter" idx="4"/>
          </p:nvPr>
        </p:nvSpPr>
        <p:spPr>
          <a:xfrm>
            <a:off x="6172200" y="2505075"/>
            <a:ext cx="5183188" cy="3684588"/>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日期版面配置區 6">
            <a:extLst>
              <a:ext uri="{FF2B5EF4-FFF2-40B4-BE49-F238E27FC236}">
                <a16:creationId xmlns:a16="http://schemas.microsoft.com/office/drawing/2014/main" id="{30BA3AFF-D19F-4F69-8142-B42F879143A0}"/>
              </a:ext>
            </a:extLst>
          </p:cNvPr>
          <p:cNvSpPr>
            <a:spLocks noGrp="1"/>
          </p:cNvSpPr>
          <p:nvPr>
            <p:ph type="dt" sz="half" idx="10"/>
          </p:nvPr>
        </p:nvSpPr>
        <p:spPr/>
        <p:txBody>
          <a:bodyPr/>
          <a:lstStyle/>
          <a:p>
            <a:fld id="{31979F85-1D07-447B-82CC-D24B4DCF6508}" type="datetime1">
              <a:rPr lang="zh-TW" altLang="en-US" smtClean="0"/>
              <a:t>2020/11/18</a:t>
            </a:fld>
            <a:endParaRPr lang="zh-TW" altLang="en-US"/>
          </a:p>
        </p:txBody>
      </p:sp>
      <p:sp>
        <p:nvSpPr>
          <p:cNvPr id="8" name="頁尾版面配置區 7">
            <a:extLst>
              <a:ext uri="{FF2B5EF4-FFF2-40B4-BE49-F238E27FC236}">
                <a16:creationId xmlns:a16="http://schemas.microsoft.com/office/drawing/2014/main" id="{93B12C2F-C0B8-455C-9AF5-41A90637C1F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C090C1EC-C25B-4CD2-BC53-E3E2685925BB}"/>
              </a:ext>
            </a:extLst>
          </p:cNvPr>
          <p:cNvSpPr>
            <a:spLocks noGrp="1"/>
          </p:cNvSpPr>
          <p:nvPr>
            <p:ph type="sldNum" sz="quarter" idx="12"/>
          </p:nvPr>
        </p:nvSpPr>
        <p:spPr/>
        <p:txBody>
          <a:bodyPr/>
          <a:lstStyle/>
          <a:p>
            <a:fld id="{93803A6D-EC14-414F-8472-80204676D953}" type="slidenum">
              <a:rPr lang="zh-TW" altLang="en-US" smtClean="0"/>
              <a:t>‹#›</a:t>
            </a:fld>
            <a:endParaRPr lang="zh-TW" altLang="en-US"/>
          </a:p>
        </p:txBody>
      </p:sp>
    </p:spTree>
    <p:extLst>
      <p:ext uri="{BB962C8B-B14F-4D97-AF65-F5344CB8AC3E}">
        <p14:creationId xmlns:p14="http://schemas.microsoft.com/office/powerpoint/2010/main" val="2491059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E3A2FC-96C8-4802-BF9A-A1B9D97B2216}"/>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D22EEED-2FE7-4F18-A689-66A8C21E51BD}"/>
              </a:ext>
            </a:extLst>
          </p:cNvPr>
          <p:cNvSpPr>
            <a:spLocks noGrp="1"/>
          </p:cNvSpPr>
          <p:nvPr>
            <p:ph type="dt" sz="half" idx="10"/>
          </p:nvPr>
        </p:nvSpPr>
        <p:spPr/>
        <p:txBody>
          <a:bodyPr/>
          <a:lstStyle/>
          <a:p>
            <a:fld id="{A787AE33-40FC-479A-A884-1E7F34F9198E}" type="datetime1">
              <a:rPr lang="zh-TW" altLang="en-US" smtClean="0"/>
              <a:t>2020/11/18</a:t>
            </a:fld>
            <a:endParaRPr lang="zh-TW" altLang="en-US"/>
          </a:p>
        </p:txBody>
      </p:sp>
      <p:sp>
        <p:nvSpPr>
          <p:cNvPr id="4" name="頁尾版面配置區 3">
            <a:extLst>
              <a:ext uri="{FF2B5EF4-FFF2-40B4-BE49-F238E27FC236}">
                <a16:creationId xmlns:a16="http://schemas.microsoft.com/office/drawing/2014/main" id="{7CB8DBD3-9CE7-46B0-9052-FC0A4EEAFAC9}"/>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7227BEEF-A6E1-4A23-9A4B-7B1F4134602C}"/>
              </a:ext>
            </a:extLst>
          </p:cNvPr>
          <p:cNvSpPr>
            <a:spLocks noGrp="1"/>
          </p:cNvSpPr>
          <p:nvPr>
            <p:ph type="sldNum" sz="quarter" idx="12"/>
          </p:nvPr>
        </p:nvSpPr>
        <p:spPr/>
        <p:txBody>
          <a:bodyPr/>
          <a:lstStyle/>
          <a:p>
            <a:fld id="{93803A6D-EC14-414F-8472-80204676D953}" type="slidenum">
              <a:rPr lang="zh-TW" altLang="en-US" smtClean="0"/>
              <a:t>‹#›</a:t>
            </a:fld>
            <a:endParaRPr lang="zh-TW" altLang="en-US"/>
          </a:p>
        </p:txBody>
      </p:sp>
    </p:spTree>
    <p:extLst>
      <p:ext uri="{BB962C8B-B14F-4D97-AF65-F5344CB8AC3E}">
        <p14:creationId xmlns:p14="http://schemas.microsoft.com/office/powerpoint/2010/main" val="1997402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34FFC33E-E1A1-4432-9BC1-9B6705C359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7251DE8-FF95-409F-95E7-EABBCB31A1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8A6EDBB-E668-4BB6-9440-D0E829602A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A0BA70-0EC4-41AA-9FB0-11B2F3868768}" type="datetime1">
              <a:rPr lang="zh-TW" altLang="en-US" smtClean="0"/>
              <a:t>2020/11/18</a:t>
            </a:fld>
            <a:endParaRPr lang="zh-TW" altLang="en-US"/>
          </a:p>
        </p:txBody>
      </p:sp>
      <p:sp>
        <p:nvSpPr>
          <p:cNvPr id="5" name="頁尾版面配置區 4">
            <a:extLst>
              <a:ext uri="{FF2B5EF4-FFF2-40B4-BE49-F238E27FC236}">
                <a16:creationId xmlns:a16="http://schemas.microsoft.com/office/drawing/2014/main" id="{727A5171-F807-492C-B8A3-7FD182A634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87D56CC-FECA-4868-9807-F4C2B339B1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4000" b="1">
                <a:solidFill>
                  <a:schemeClr val="accent6">
                    <a:lumMod val="50000"/>
                  </a:schemeClr>
                </a:solidFill>
                <a:latin typeface="+mn-lt"/>
              </a:defRPr>
            </a:lvl1pPr>
          </a:lstStyle>
          <a:p>
            <a:fld id="{93803A6D-EC14-414F-8472-80204676D953}" type="slidenum">
              <a:rPr lang="zh-TW" altLang="en-US" smtClean="0"/>
              <a:pPr/>
              <a:t>‹#›</a:t>
            </a:fld>
            <a:endParaRPr lang="zh-TW" altLang="en-US" dirty="0"/>
          </a:p>
        </p:txBody>
      </p:sp>
    </p:spTree>
    <p:extLst>
      <p:ext uri="{BB962C8B-B14F-4D97-AF65-F5344CB8AC3E}">
        <p14:creationId xmlns:p14="http://schemas.microsoft.com/office/powerpoint/2010/main" val="2822875063"/>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61" r:id="rId4"/>
    <p:sldLayoutId id="2147483662" r:id="rId5"/>
    <p:sldLayoutId id="214748365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ieeexplore.ieee.org/document/9055644"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jeb.cerps.org.tw/files/JEB2019-008.pdf"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www.kaggle.com/yelp-dataset/yelp-dataset/"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odds.cs.stonybrook.edu/yelpzip-dataset/"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2.sv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9D85A50-7D55-4207-93F2-C5119B5ED08B}"/>
              </a:ext>
            </a:extLst>
          </p:cNvPr>
          <p:cNvSpPr/>
          <p:nvPr/>
        </p:nvSpPr>
        <p:spPr>
          <a:xfrm>
            <a:off x="0" y="0"/>
            <a:ext cx="5623560" cy="6858000"/>
          </a:xfrm>
          <a:prstGeom prst="rect">
            <a:avLst/>
          </a:prstGeom>
          <a:blipFill dpi="0" rotWithShape="1">
            <a:blip r:embed="rId3">
              <a:alphaModFix amt="4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文字方塊 1">
            <a:extLst>
              <a:ext uri="{FF2B5EF4-FFF2-40B4-BE49-F238E27FC236}">
                <a16:creationId xmlns:a16="http://schemas.microsoft.com/office/drawing/2014/main" id="{C9CBCD9C-6DD2-401B-8F01-C534771468DB}"/>
              </a:ext>
            </a:extLst>
          </p:cNvPr>
          <p:cNvSpPr txBox="1"/>
          <p:nvPr/>
        </p:nvSpPr>
        <p:spPr>
          <a:xfrm>
            <a:off x="650281" y="1792852"/>
            <a:ext cx="4759920" cy="1323439"/>
          </a:xfrm>
          <a:prstGeom prst="rect">
            <a:avLst/>
          </a:prstGeom>
          <a:noFill/>
        </p:spPr>
        <p:txBody>
          <a:bodyPr wrap="square" rtlCol="0">
            <a:spAutoFit/>
          </a:bodyPr>
          <a:lstStyle/>
          <a:p>
            <a:r>
              <a:rPr lang="zh-TW" altLang="en-US" sz="4000" b="1" dirty="0">
                <a:solidFill>
                  <a:schemeClr val="accent1">
                    <a:lumMod val="50000"/>
                  </a:schemeClr>
                </a:solidFill>
                <a:latin typeface="微軟正黑體" panose="020B0604030504040204" pitchFamily="34" charset="-120"/>
                <a:ea typeface="微軟正黑體" panose="020B0604030504040204" pitchFamily="34" charset="-120"/>
              </a:rPr>
              <a:t>資訊管理</a:t>
            </a:r>
            <a:endParaRPr lang="en-US" altLang="zh-TW" sz="4000" b="1" dirty="0">
              <a:solidFill>
                <a:schemeClr val="accent1">
                  <a:lumMod val="50000"/>
                </a:schemeClr>
              </a:solidFill>
              <a:latin typeface="微軟正黑體" panose="020B0604030504040204" pitchFamily="34" charset="-120"/>
              <a:ea typeface="微軟正黑體" panose="020B0604030504040204" pitchFamily="34" charset="-120"/>
            </a:endParaRPr>
          </a:p>
          <a:p>
            <a:r>
              <a:rPr lang="zh-TW" altLang="en-US" sz="4000" b="1" dirty="0">
                <a:solidFill>
                  <a:schemeClr val="accent1">
                    <a:lumMod val="50000"/>
                  </a:schemeClr>
                </a:solidFill>
                <a:latin typeface="微軟正黑體" panose="020B0604030504040204" pitchFamily="34" charset="-120"/>
                <a:ea typeface="微軟正黑體" panose="020B0604030504040204" pitchFamily="34" charset="-120"/>
              </a:rPr>
              <a:t>期末報告專案提案</a:t>
            </a:r>
            <a:endParaRPr lang="en-US" altLang="zh-TW" sz="4000" b="1" dirty="0">
              <a:solidFill>
                <a:schemeClr val="accent1">
                  <a:lumMod val="50000"/>
                </a:schemeClr>
              </a:solidFill>
              <a:effectLst/>
              <a:latin typeface="微軟正黑體" panose="020B0604030504040204" pitchFamily="34" charset="-120"/>
              <a:ea typeface="微軟正黑體" panose="020B0604030504040204" pitchFamily="34" charset="-120"/>
            </a:endParaRPr>
          </a:p>
        </p:txBody>
      </p:sp>
      <p:sp>
        <p:nvSpPr>
          <p:cNvPr id="3" name="矩形 2">
            <a:extLst>
              <a:ext uri="{FF2B5EF4-FFF2-40B4-BE49-F238E27FC236}">
                <a16:creationId xmlns:a16="http://schemas.microsoft.com/office/drawing/2014/main" id="{13796854-30B2-40A6-80B4-0F3155B7F189}"/>
              </a:ext>
            </a:extLst>
          </p:cNvPr>
          <p:cNvSpPr/>
          <p:nvPr/>
        </p:nvSpPr>
        <p:spPr>
          <a:xfrm>
            <a:off x="406400" y="1664726"/>
            <a:ext cx="172761" cy="132343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5A1A2EEF-FF68-4FD1-8E32-87EDC44E7116}"/>
              </a:ext>
            </a:extLst>
          </p:cNvPr>
          <p:cNvSpPr txBox="1"/>
          <p:nvPr/>
        </p:nvSpPr>
        <p:spPr>
          <a:xfrm>
            <a:off x="406400" y="3535580"/>
            <a:ext cx="4759920" cy="584775"/>
          </a:xfrm>
          <a:prstGeom prst="rect">
            <a:avLst/>
          </a:prstGeom>
          <a:noFill/>
        </p:spPr>
        <p:txBody>
          <a:bodyPr wrap="square" rtlCol="0">
            <a:spAutoFit/>
          </a:bodyPr>
          <a:lstStyle/>
          <a:p>
            <a:r>
              <a:rPr lang="zh-TW" altLang="en-US" sz="3200" b="1" dirty="0">
                <a:effectLst/>
                <a:latin typeface="微軟正黑體" panose="020B0604030504040204" pitchFamily="34" charset="-120"/>
                <a:ea typeface="微軟正黑體" panose="020B0604030504040204" pitchFamily="34" charset="-120"/>
              </a:rPr>
              <a:t>第八組</a:t>
            </a:r>
            <a:endParaRPr lang="en-US" altLang="zh-TW" sz="3200" b="1" dirty="0">
              <a:effectLst/>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F90D14AD-C405-4E20-B1D0-33D87984CC7C}"/>
              </a:ext>
            </a:extLst>
          </p:cNvPr>
          <p:cNvSpPr txBox="1"/>
          <p:nvPr/>
        </p:nvSpPr>
        <p:spPr>
          <a:xfrm>
            <a:off x="406400" y="4120355"/>
            <a:ext cx="3185487" cy="830997"/>
          </a:xfrm>
          <a:prstGeom prst="rect">
            <a:avLst/>
          </a:prstGeom>
          <a:noFill/>
        </p:spPr>
        <p:txBody>
          <a:bodyPr wrap="none" rtlCol="0">
            <a:spAutoFit/>
          </a:bodyPr>
          <a:lstStyle/>
          <a:p>
            <a:r>
              <a:rPr lang="zh-TW" altLang="en-US" sz="2400" b="1" dirty="0">
                <a:solidFill>
                  <a:schemeClr val="bg2">
                    <a:lumMod val="25000"/>
                  </a:schemeClr>
                </a:solidFill>
                <a:latin typeface="微軟正黑體" panose="020B0604030504040204" pitchFamily="34" charset="-120"/>
                <a:ea typeface="微軟正黑體" panose="020B0604030504040204" pitchFamily="34" charset="-120"/>
              </a:rPr>
              <a:t>林聖典 顏煥勳</a:t>
            </a:r>
            <a:r>
              <a:rPr lang="en-US" altLang="zh-TW" sz="2400" b="1" dirty="0">
                <a:solidFill>
                  <a:schemeClr val="bg2">
                    <a:lumMod val="25000"/>
                  </a:schemeClr>
                </a:solidFill>
                <a:latin typeface="微軟正黑體" panose="020B0604030504040204" pitchFamily="34" charset="-120"/>
                <a:ea typeface="微軟正黑體" panose="020B0604030504040204" pitchFamily="34" charset="-120"/>
              </a:rPr>
              <a:t> </a:t>
            </a:r>
            <a:r>
              <a:rPr lang="zh-TW" altLang="en-US" sz="2400" b="1" dirty="0">
                <a:solidFill>
                  <a:schemeClr val="bg2">
                    <a:lumMod val="25000"/>
                  </a:schemeClr>
                </a:solidFill>
                <a:latin typeface="微軟正黑體" panose="020B0604030504040204" pitchFamily="34" charset="-120"/>
                <a:ea typeface="微軟正黑體" panose="020B0604030504040204" pitchFamily="34" charset="-120"/>
              </a:rPr>
              <a:t>陳宇鑫 </a:t>
            </a:r>
            <a:endParaRPr lang="en-US" altLang="zh-TW" sz="2400" b="1" dirty="0">
              <a:solidFill>
                <a:schemeClr val="bg2">
                  <a:lumMod val="25000"/>
                </a:schemeClr>
              </a:solidFill>
              <a:latin typeface="微軟正黑體" panose="020B0604030504040204" pitchFamily="34" charset="-120"/>
              <a:ea typeface="微軟正黑體" panose="020B0604030504040204" pitchFamily="34" charset="-120"/>
            </a:endParaRPr>
          </a:p>
          <a:p>
            <a:r>
              <a:rPr lang="zh-TW" altLang="en-US" sz="2400" b="1" dirty="0">
                <a:solidFill>
                  <a:schemeClr val="bg2">
                    <a:lumMod val="25000"/>
                  </a:schemeClr>
                </a:solidFill>
                <a:latin typeface="微軟正黑體" panose="020B0604030504040204" pitchFamily="34" charset="-120"/>
                <a:ea typeface="微軟正黑體" panose="020B0604030504040204" pitchFamily="34" charset="-120"/>
              </a:rPr>
              <a:t>彭琮鈺 余俊廷</a:t>
            </a:r>
            <a:endParaRPr lang="zh-TW" altLang="en-US" b="1" dirty="0">
              <a:solidFill>
                <a:schemeClr val="bg2">
                  <a:lumMod val="25000"/>
                </a:schemeClr>
              </a:solidFill>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6B7EAC4B-3989-41E4-8DE1-3757C563BE4F}"/>
              </a:ext>
            </a:extLst>
          </p:cNvPr>
          <p:cNvPicPr>
            <a:picLocks noChangeAspect="1"/>
          </p:cNvPicPr>
          <p:nvPr/>
        </p:nvPicPr>
        <p:blipFill>
          <a:blip r:embed="rId4"/>
          <a:stretch>
            <a:fillRect/>
          </a:stretch>
        </p:blipFill>
        <p:spPr>
          <a:xfrm>
            <a:off x="5623559" y="0"/>
            <a:ext cx="6568441" cy="6858000"/>
          </a:xfrm>
          <a:prstGeom prst="rect">
            <a:avLst/>
          </a:prstGeom>
        </p:spPr>
      </p:pic>
      <p:pic>
        <p:nvPicPr>
          <p:cNvPr id="9" name="图片 2">
            <a:extLst>
              <a:ext uri="{FF2B5EF4-FFF2-40B4-BE49-F238E27FC236}">
                <a16:creationId xmlns:a16="http://schemas.microsoft.com/office/drawing/2014/main" id="{C15BA00A-DE1D-43EA-8084-DA1395D36EA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7631" t="75417" r="49076" b="686"/>
          <a:stretch/>
        </p:blipFill>
        <p:spPr>
          <a:xfrm>
            <a:off x="-2244227" y="-2076983"/>
            <a:ext cx="3815071" cy="3429000"/>
          </a:xfrm>
          <a:prstGeom prst="rect">
            <a:avLst/>
          </a:prstGeom>
        </p:spPr>
      </p:pic>
      <p:pic>
        <p:nvPicPr>
          <p:cNvPr id="10" name="图片 3">
            <a:extLst>
              <a:ext uri="{FF2B5EF4-FFF2-40B4-BE49-F238E27FC236}">
                <a16:creationId xmlns:a16="http://schemas.microsoft.com/office/drawing/2014/main" id="{7E615B64-C69E-49E1-AAE2-550CE2BC76D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847" t="74527" r="68377" b="2016"/>
          <a:stretch/>
        </p:blipFill>
        <p:spPr>
          <a:xfrm>
            <a:off x="11793559" y="6672137"/>
            <a:ext cx="2109676" cy="1568348"/>
          </a:xfrm>
          <a:prstGeom prst="rect">
            <a:avLst/>
          </a:prstGeom>
        </p:spPr>
      </p:pic>
      <p:sp>
        <p:nvSpPr>
          <p:cNvPr id="11" name="文本框 7">
            <a:extLst>
              <a:ext uri="{FF2B5EF4-FFF2-40B4-BE49-F238E27FC236}">
                <a16:creationId xmlns:a16="http://schemas.microsoft.com/office/drawing/2014/main" id="{0A27F485-4C3F-466E-B950-06EF68B57FA8}"/>
              </a:ext>
            </a:extLst>
          </p:cNvPr>
          <p:cNvSpPr txBox="1"/>
          <p:nvPr/>
        </p:nvSpPr>
        <p:spPr>
          <a:xfrm>
            <a:off x="13457923" y="-2004574"/>
            <a:ext cx="2438400" cy="584775"/>
          </a:xfrm>
          <a:prstGeom prst="rect">
            <a:avLst/>
          </a:prstGeom>
          <a:noFill/>
        </p:spPr>
        <p:txBody>
          <a:bodyPr wrap="square" rtlCol="0">
            <a:spAutoFit/>
          </a:bodyPr>
          <a:lstStyle/>
          <a:p>
            <a:r>
              <a:rPr lang="en-US" altLang="zh-CN" sz="3200" b="1" dirty="0">
                <a:solidFill>
                  <a:srgbClr val="F39900"/>
                </a:solidFill>
                <a:latin typeface="微軟正黑體" panose="020B0604030504040204" pitchFamily="34" charset="-120"/>
                <a:ea typeface="微軟正黑體" panose="020B0604030504040204" pitchFamily="34" charset="-120"/>
              </a:rPr>
              <a:t>CONTENTS</a:t>
            </a:r>
            <a:endParaRPr lang="zh-CN" altLang="en-US" sz="3200" b="1" dirty="0">
              <a:solidFill>
                <a:srgbClr val="F39900"/>
              </a:solidFill>
              <a:latin typeface="微軟正黑體" panose="020B0604030504040204" pitchFamily="34" charset="-120"/>
              <a:ea typeface="微軟正黑體" panose="020B0604030504040204" pitchFamily="34" charset="-120"/>
            </a:endParaRPr>
          </a:p>
        </p:txBody>
      </p:sp>
      <p:grpSp>
        <p:nvGrpSpPr>
          <p:cNvPr id="12" name="组合 16">
            <a:extLst>
              <a:ext uri="{FF2B5EF4-FFF2-40B4-BE49-F238E27FC236}">
                <a16:creationId xmlns:a16="http://schemas.microsoft.com/office/drawing/2014/main" id="{BA3AB4C9-D594-44B7-88C2-A78C2951293C}"/>
              </a:ext>
            </a:extLst>
          </p:cNvPr>
          <p:cNvGrpSpPr/>
          <p:nvPr/>
        </p:nvGrpSpPr>
        <p:grpSpPr>
          <a:xfrm>
            <a:off x="-4200354" y="837003"/>
            <a:ext cx="4121966" cy="923330"/>
            <a:chOff x="2048046" y="2025723"/>
            <a:chExt cx="4121966" cy="923330"/>
          </a:xfrm>
        </p:grpSpPr>
        <p:sp>
          <p:nvSpPr>
            <p:cNvPr id="13" name="文本框 8">
              <a:extLst>
                <a:ext uri="{FF2B5EF4-FFF2-40B4-BE49-F238E27FC236}">
                  <a16:creationId xmlns:a16="http://schemas.microsoft.com/office/drawing/2014/main" id="{23BD7340-45AD-4C15-ADA5-EE7178BC0747}"/>
                </a:ext>
              </a:extLst>
            </p:cNvPr>
            <p:cNvSpPr txBox="1"/>
            <p:nvPr/>
          </p:nvSpPr>
          <p:spPr>
            <a:xfrm>
              <a:off x="3072130" y="2225308"/>
              <a:ext cx="1620957" cy="523220"/>
            </a:xfrm>
            <a:prstGeom prst="rect">
              <a:avLst/>
            </a:prstGeom>
          </p:spPr>
          <p:txBody>
            <a:bodyPr wrap="none">
              <a:spAutoFit/>
            </a:bodyPr>
            <a:lstStyle>
              <a:defPPr>
                <a:defRPr lang="en-US"/>
              </a:defPPr>
              <a:lvl1pPr>
                <a:defRPr sz="2400">
                  <a:solidFill>
                    <a:srgbClr val="1C235A"/>
                  </a:solidFill>
                  <a:latin typeface="思源黑体 CN Bold" panose="020B0800000000000000" pitchFamily="34" charset="-122"/>
                  <a:ea typeface="思源黑体 CN Bold" panose="020B0800000000000000" pitchFamily="34" charset="-122"/>
                </a:defRPr>
              </a:lvl1pPr>
            </a:lstStyle>
            <a:p>
              <a:r>
                <a:rPr lang="zh-CN" altLang="en-US" sz="2800" b="1" dirty="0">
                  <a:solidFill>
                    <a:srgbClr val="F39900"/>
                  </a:solidFill>
                  <a:latin typeface="微軟正黑體" panose="020B0604030504040204" pitchFamily="34" charset="-120"/>
                  <a:ea typeface="微軟正黑體" panose="020B0604030504040204" pitchFamily="34" charset="-120"/>
                </a:rPr>
                <a:t>研究動機</a:t>
              </a:r>
            </a:p>
          </p:txBody>
        </p:sp>
        <p:sp>
          <p:nvSpPr>
            <p:cNvPr id="14" name="矩形 13">
              <a:extLst>
                <a:ext uri="{FF2B5EF4-FFF2-40B4-BE49-F238E27FC236}">
                  <a16:creationId xmlns:a16="http://schemas.microsoft.com/office/drawing/2014/main" id="{7A2329E1-468A-4A4E-907C-29BEAA8920A7}"/>
                </a:ext>
              </a:extLst>
            </p:cNvPr>
            <p:cNvSpPr/>
            <p:nvPr/>
          </p:nvSpPr>
          <p:spPr>
            <a:xfrm rot="5400000" flipV="1">
              <a:off x="4091937" y="763097"/>
              <a:ext cx="707567" cy="3448583"/>
            </a:xfrm>
            <a:prstGeom prst="rect">
              <a:avLst/>
            </a:prstGeom>
            <a:noFill/>
            <a:ln>
              <a:solidFill>
                <a:srgbClr val="F3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39900"/>
                </a:solidFill>
              </a:endParaRPr>
            </a:p>
          </p:txBody>
        </p:sp>
        <p:sp>
          <p:nvSpPr>
            <p:cNvPr id="15" name="文本框 15">
              <a:extLst>
                <a:ext uri="{FF2B5EF4-FFF2-40B4-BE49-F238E27FC236}">
                  <a16:creationId xmlns:a16="http://schemas.microsoft.com/office/drawing/2014/main" id="{44C29499-6615-473E-833C-A432E05C24EF}"/>
                </a:ext>
              </a:extLst>
            </p:cNvPr>
            <p:cNvSpPr txBox="1"/>
            <p:nvPr/>
          </p:nvSpPr>
          <p:spPr>
            <a:xfrm>
              <a:off x="2048046" y="2025723"/>
              <a:ext cx="1484926" cy="923330"/>
            </a:xfrm>
            <a:prstGeom prst="rect">
              <a:avLst/>
            </a:prstGeom>
            <a:noFill/>
          </p:spPr>
          <p:txBody>
            <a:bodyPr wrap="square" rtlCol="0">
              <a:spAutoFit/>
            </a:bodyPr>
            <a:lstStyle/>
            <a:p>
              <a:r>
                <a:rPr lang="en-US" altLang="zh-CN" sz="5400" dirty="0">
                  <a:solidFill>
                    <a:schemeClr val="tx1">
                      <a:lumMod val="65000"/>
                      <a:lumOff val="35000"/>
                    </a:schemeClr>
                  </a:solidFill>
                  <a:ea typeface="思源黑体 CN Bold" panose="020B0800000000000000" pitchFamily="34" charset="-122"/>
                </a:rPr>
                <a:t>01.</a:t>
              </a:r>
              <a:endParaRPr lang="zh-CN" altLang="en-US" sz="5400" dirty="0">
                <a:solidFill>
                  <a:schemeClr val="tx1">
                    <a:lumMod val="65000"/>
                    <a:lumOff val="35000"/>
                  </a:schemeClr>
                </a:solidFill>
                <a:ea typeface="思源黑体 CN Bold" panose="020B0800000000000000" pitchFamily="34" charset="-122"/>
              </a:endParaRPr>
            </a:p>
          </p:txBody>
        </p:sp>
      </p:grpSp>
      <p:sp>
        <p:nvSpPr>
          <p:cNvPr id="16" name="矩形 15">
            <a:extLst>
              <a:ext uri="{FF2B5EF4-FFF2-40B4-BE49-F238E27FC236}">
                <a16:creationId xmlns:a16="http://schemas.microsoft.com/office/drawing/2014/main" id="{63C8807B-CA5F-4E47-94FA-B5615B53613F}"/>
              </a:ext>
            </a:extLst>
          </p:cNvPr>
          <p:cNvSpPr/>
          <p:nvPr/>
        </p:nvSpPr>
        <p:spPr>
          <a:xfrm>
            <a:off x="13379725" y="-1459248"/>
            <a:ext cx="2594795" cy="830997"/>
          </a:xfrm>
          <a:prstGeom prst="rect">
            <a:avLst/>
          </a:prstGeom>
          <a:noFill/>
        </p:spPr>
        <p:txBody>
          <a:bodyPr wrap="square" rtlCol="0">
            <a:spAutoFit/>
          </a:bodyPr>
          <a:lstStyle/>
          <a:p>
            <a:pPr algn="ctr"/>
            <a:r>
              <a:rPr lang="zh-TW" altLang="en-US" sz="4800" b="1" spc="600" dirty="0">
                <a:solidFill>
                  <a:schemeClr val="tx1">
                    <a:lumMod val="65000"/>
                    <a:lumOff val="35000"/>
                  </a:schemeClr>
                </a:solidFill>
                <a:latin typeface="微軟正黑體" panose="020B0604030504040204" pitchFamily="34" charset="-120"/>
                <a:ea typeface="微軟正黑體" panose="020B0604030504040204" pitchFamily="34" charset="-120"/>
              </a:rPr>
              <a:t>目 錄</a:t>
            </a:r>
            <a:endParaRPr lang="zh-CN" altLang="en-US" sz="4800" b="1" spc="600" dirty="0">
              <a:solidFill>
                <a:schemeClr val="tx1">
                  <a:lumMod val="65000"/>
                  <a:lumOff val="35000"/>
                </a:schemeClr>
              </a:solidFill>
              <a:latin typeface="微軟正黑體" panose="020B0604030504040204" pitchFamily="34" charset="-120"/>
              <a:ea typeface="微軟正黑體" panose="020B0604030504040204" pitchFamily="34" charset="-120"/>
            </a:endParaRPr>
          </a:p>
        </p:txBody>
      </p:sp>
      <p:pic>
        <p:nvPicPr>
          <p:cNvPr id="17" name="图片 27">
            <a:extLst>
              <a:ext uri="{FF2B5EF4-FFF2-40B4-BE49-F238E27FC236}">
                <a16:creationId xmlns:a16="http://schemas.microsoft.com/office/drawing/2014/main" id="{D6F7E2F1-0749-4211-848C-DA4DDB5480D4}"/>
              </a:ext>
            </a:extLst>
          </p:cNvPr>
          <p:cNvPicPr>
            <a:picLocks noChangeAspect="1"/>
          </p:cNvPicPr>
          <p:nvPr/>
        </p:nvPicPr>
        <p:blipFill rotWithShape="1">
          <a:blip r:embed="rId6">
            <a:extLst>
              <a:ext uri="{28A0092B-C50C-407E-A947-70E740481C1C}">
                <a14:useLocalDpi xmlns:a14="http://schemas.microsoft.com/office/drawing/2010/main" val="0"/>
              </a:ext>
            </a:extLst>
          </a:blip>
          <a:srcRect l="2024" t="2394" r="84626" b="68206"/>
          <a:stretch/>
        </p:blipFill>
        <p:spPr>
          <a:xfrm>
            <a:off x="-2002077" y="6535081"/>
            <a:ext cx="2358234" cy="2596558"/>
          </a:xfrm>
          <a:prstGeom prst="rect">
            <a:avLst/>
          </a:prstGeom>
        </p:spPr>
      </p:pic>
      <p:grpSp>
        <p:nvGrpSpPr>
          <p:cNvPr id="18" name="组合 16">
            <a:extLst>
              <a:ext uri="{FF2B5EF4-FFF2-40B4-BE49-F238E27FC236}">
                <a16:creationId xmlns:a16="http://schemas.microsoft.com/office/drawing/2014/main" id="{3F2AB1FA-D99A-4112-AF97-BC52E8167494}"/>
              </a:ext>
            </a:extLst>
          </p:cNvPr>
          <p:cNvGrpSpPr/>
          <p:nvPr/>
        </p:nvGrpSpPr>
        <p:grpSpPr>
          <a:xfrm>
            <a:off x="12611293" y="1239640"/>
            <a:ext cx="4121966" cy="923330"/>
            <a:chOff x="2048046" y="2025723"/>
            <a:chExt cx="4121966" cy="923330"/>
          </a:xfrm>
        </p:grpSpPr>
        <p:sp>
          <p:nvSpPr>
            <p:cNvPr id="19" name="文本框 8">
              <a:extLst>
                <a:ext uri="{FF2B5EF4-FFF2-40B4-BE49-F238E27FC236}">
                  <a16:creationId xmlns:a16="http://schemas.microsoft.com/office/drawing/2014/main" id="{BDA0AD45-9147-4FAD-8E3D-3EAA4D058ED7}"/>
                </a:ext>
              </a:extLst>
            </p:cNvPr>
            <p:cNvSpPr txBox="1"/>
            <p:nvPr/>
          </p:nvSpPr>
          <p:spPr>
            <a:xfrm>
              <a:off x="3072130" y="2225308"/>
              <a:ext cx="1261884" cy="523220"/>
            </a:xfrm>
            <a:prstGeom prst="rect">
              <a:avLst/>
            </a:prstGeom>
          </p:spPr>
          <p:txBody>
            <a:bodyPr wrap="none">
              <a:spAutoFit/>
            </a:bodyPr>
            <a:lstStyle>
              <a:defPPr>
                <a:defRPr lang="en-US"/>
              </a:defPPr>
              <a:lvl1pPr>
                <a:defRPr sz="2400">
                  <a:solidFill>
                    <a:srgbClr val="1C235A"/>
                  </a:solidFill>
                  <a:latin typeface="思源黑体 CN Bold" panose="020B0800000000000000" pitchFamily="34" charset="-122"/>
                  <a:ea typeface="思源黑体 CN Bold" panose="020B0800000000000000" pitchFamily="34" charset="-122"/>
                </a:defRPr>
              </a:lvl1pPr>
            </a:lstStyle>
            <a:p>
              <a:r>
                <a:rPr lang="zh-TW" altLang="en-US" sz="2800" b="1" dirty="0">
                  <a:solidFill>
                    <a:srgbClr val="F39900"/>
                  </a:solidFill>
                  <a:latin typeface="微軟正黑體" panose="020B0604030504040204" pitchFamily="34" charset="-120"/>
                  <a:ea typeface="微軟正黑體" panose="020B0604030504040204" pitchFamily="34" charset="-120"/>
                </a:rPr>
                <a:t>資料集</a:t>
              </a:r>
              <a:endParaRPr lang="zh-CN" altLang="en-US" sz="2800" b="1" dirty="0">
                <a:solidFill>
                  <a:srgbClr val="F39900"/>
                </a:solidFill>
                <a:latin typeface="微軟正黑體" panose="020B0604030504040204" pitchFamily="34" charset="-120"/>
                <a:ea typeface="微軟正黑體" panose="020B0604030504040204" pitchFamily="34" charset="-120"/>
              </a:endParaRPr>
            </a:p>
          </p:txBody>
        </p:sp>
        <p:sp>
          <p:nvSpPr>
            <p:cNvPr id="20" name="矩形 19">
              <a:extLst>
                <a:ext uri="{FF2B5EF4-FFF2-40B4-BE49-F238E27FC236}">
                  <a16:creationId xmlns:a16="http://schemas.microsoft.com/office/drawing/2014/main" id="{8D5CBDC0-7057-48B3-B68D-6D3B4D773A27}"/>
                </a:ext>
              </a:extLst>
            </p:cNvPr>
            <p:cNvSpPr/>
            <p:nvPr/>
          </p:nvSpPr>
          <p:spPr>
            <a:xfrm rot="5400000" flipV="1">
              <a:off x="4091937" y="763097"/>
              <a:ext cx="707567" cy="3448583"/>
            </a:xfrm>
            <a:prstGeom prst="rect">
              <a:avLst/>
            </a:prstGeom>
            <a:noFill/>
            <a:ln>
              <a:solidFill>
                <a:srgbClr val="F3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39900"/>
                </a:solidFill>
              </a:endParaRPr>
            </a:p>
          </p:txBody>
        </p:sp>
        <p:sp>
          <p:nvSpPr>
            <p:cNvPr id="21" name="文本框 15">
              <a:extLst>
                <a:ext uri="{FF2B5EF4-FFF2-40B4-BE49-F238E27FC236}">
                  <a16:creationId xmlns:a16="http://schemas.microsoft.com/office/drawing/2014/main" id="{145400FF-B3D0-4EA3-A4AC-3BA0617657A0}"/>
                </a:ext>
              </a:extLst>
            </p:cNvPr>
            <p:cNvSpPr txBox="1"/>
            <p:nvPr/>
          </p:nvSpPr>
          <p:spPr>
            <a:xfrm>
              <a:off x="2048046" y="2025723"/>
              <a:ext cx="1484926" cy="923330"/>
            </a:xfrm>
            <a:prstGeom prst="rect">
              <a:avLst/>
            </a:prstGeom>
            <a:noFill/>
          </p:spPr>
          <p:txBody>
            <a:bodyPr wrap="square" rtlCol="0">
              <a:spAutoFit/>
            </a:bodyPr>
            <a:lstStyle/>
            <a:p>
              <a:r>
                <a:rPr lang="en-US" altLang="zh-CN" sz="5400" dirty="0">
                  <a:solidFill>
                    <a:schemeClr val="tx1">
                      <a:lumMod val="65000"/>
                      <a:lumOff val="35000"/>
                    </a:schemeClr>
                  </a:solidFill>
                  <a:ea typeface="思源黑体 CN Bold" panose="020B0800000000000000" pitchFamily="34" charset="-122"/>
                </a:rPr>
                <a:t>0</a:t>
              </a:r>
              <a:r>
                <a:rPr lang="en-US" altLang="zh-TW" sz="5400" dirty="0">
                  <a:solidFill>
                    <a:schemeClr val="tx1">
                      <a:lumMod val="65000"/>
                      <a:lumOff val="35000"/>
                    </a:schemeClr>
                  </a:solidFill>
                  <a:ea typeface="思源黑体 CN Bold" panose="020B0800000000000000" pitchFamily="34" charset="-122"/>
                </a:rPr>
                <a:t>4</a:t>
              </a:r>
              <a:r>
                <a:rPr lang="en-US" altLang="zh-CN" sz="5400" dirty="0">
                  <a:solidFill>
                    <a:schemeClr val="tx1">
                      <a:lumMod val="65000"/>
                      <a:lumOff val="35000"/>
                    </a:schemeClr>
                  </a:solidFill>
                  <a:ea typeface="思源黑体 CN Bold" panose="020B0800000000000000" pitchFamily="34" charset="-122"/>
                </a:rPr>
                <a:t>.</a:t>
              </a:r>
              <a:endParaRPr lang="zh-CN" altLang="en-US" sz="5400" dirty="0">
                <a:solidFill>
                  <a:schemeClr val="tx1">
                    <a:lumMod val="65000"/>
                    <a:lumOff val="35000"/>
                  </a:schemeClr>
                </a:solidFill>
                <a:ea typeface="思源黑体 CN Bold" panose="020B0800000000000000" pitchFamily="34" charset="-122"/>
              </a:endParaRPr>
            </a:p>
          </p:txBody>
        </p:sp>
      </p:grpSp>
      <p:grpSp>
        <p:nvGrpSpPr>
          <p:cNvPr id="22" name="组合 16">
            <a:extLst>
              <a:ext uri="{FF2B5EF4-FFF2-40B4-BE49-F238E27FC236}">
                <a16:creationId xmlns:a16="http://schemas.microsoft.com/office/drawing/2014/main" id="{87A5563D-3F42-4A78-9DF9-DDC8F2F8760D}"/>
              </a:ext>
            </a:extLst>
          </p:cNvPr>
          <p:cNvGrpSpPr/>
          <p:nvPr/>
        </p:nvGrpSpPr>
        <p:grpSpPr>
          <a:xfrm>
            <a:off x="-4715777" y="2958006"/>
            <a:ext cx="4121966" cy="923330"/>
            <a:chOff x="2048046" y="2025723"/>
            <a:chExt cx="4121966" cy="923330"/>
          </a:xfrm>
        </p:grpSpPr>
        <p:sp>
          <p:nvSpPr>
            <p:cNvPr id="23" name="文本框 8">
              <a:extLst>
                <a:ext uri="{FF2B5EF4-FFF2-40B4-BE49-F238E27FC236}">
                  <a16:creationId xmlns:a16="http://schemas.microsoft.com/office/drawing/2014/main" id="{579C24AE-C3E6-4F24-AFAD-A6325288A40D}"/>
                </a:ext>
              </a:extLst>
            </p:cNvPr>
            <p:cNvSpPr txBox="1"/>
            <p:nvPr/>
          </p:nvSpPr>
          <p:spPr>
            <a:xfrm>
              <a:off x="3072130" y="2225308"/>
              <a:ext cx="1620957" cy="523220"/>
            </a:xfrm>
            <a:prstGeom prst="rect">
              <a:avLst/>
            </a:prstGeom>
          </p:spPr>
          <p:txBody>
            <a:bodyPr wrap="none">
              <a:spAutoFit/>
            </a:bodyPr>
            <a:lstStyle>
              <a:defPPr>
                <a:defRPr lang="en-US"/>
              </a:defPPr>
              <a:lvl1pPr>
                <a:defRPr sz="2400">
                  <a:solidFill>
                    <a:srgbClr val="1C235A"/>
                  </a:solidFill>
                  <a:latin typeface="思源黑体 CN Bold" panose="020B0800000000000000" pitchFamily="34" charset="-122"/>
                  <a:ea typeface="思源黑体 CN Bold" panose="020B0800000000000000" pitchFamily="34" charset="-122"/>
                </a:defRPr>
              </a:lvl1pPr>
            </a:lstStyle>
            <a:p>
              <a:r>
                <a:rPr lang="zh-TW" altLang="en-US" sz="2800" b="1" dirty="0">
                  <a:solidFill>
                    <a:srgbClr val="F39900"/>
                  </a:solidFill>
                  <a:latin typeface="微軟正黑體" panose="020B0604030504040204" pitchFamily="34" charset="-120"/>
                  <a:ea typeface="微軟正黑體" panose="020B0604030504040204" pitchFamily="34" charset="-120"/>
                </a:rPr>
                <a:t>文獻探討</a:t>
              </a:r>
              <a:endParaRPr lang="zh-CN" altLang="en-US" sz="2800" b="1" dirty="0">
                <a:solidFill>
                  <a:srgbClr val="F39900"/>
                </a:solidFill>
                <a:latin typeface="微軟正黑體" panose="020B0604030504040204" pitchFamily="34" charset="-120"/>
                <a:ea typeface="微軟正黑體" panose="020B0604030504040204" pitchFamily="34" charset="-120"/>
              </a:endParaRPr>
            </a:p>
          </p:txBody>
        </p:sp>
        <p:sp>
          <p:nvSpPr>
            <p:cNvPr id="24" name="矩形 23">
              <a:extLst>
                <a:ext uri="{FF2B5EF4-FFF2-40B4-BE49-F238E27FC236}">
                  <a16:creationId xmlns:a16="http://schemas.microsoft.com/office/drawing/2014/main" id="{4A1A88C4-3F6A-4A38-849E-9AFBA3B404C5}"/>
                </a:ext>
              </a:extLst>
            </p:cNvPr>
            <p:cNvSpPr/>
            <p:nvPr/>
          </p:nvSpPr>
          <p:spPr>
            <a:xfrm rot="5400000" flipV="1">
              <a:off x="4091937" y="763097"/>
              <a:ext cx="707567" cy="3448583"/>
            </a:xfrm>
            <a:prstGeom prst="rect">
              <a:avLst/>
            </a:prstGeom>
            <a:noFill/>
            <a:ln>
              <a:solidFill>
                <a:srgbClr val="F3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39900"/>
                </a:solidFill>
              </a:endParaRPr>
            </a:p>
          </p:txBody>
        </p:sp>
        <p:sp>
          <p:nvSpPr>
            <p:cNvPr id="25" name="文本框 15">
              <a:extLst>
                <a:ext uri="{FF2B5EF4-FFF2-40B4-BE49-F238E27FC236}">
                  <a16:creationId xmlns:a16="http://schemas.microsoft.com/office/drawing/2014/main" id="{10A9EDD9-6F55-4468-BA43-13C06568C032}"/>
                </a:ext>
              </a:extLst>
            </p:cNvPr>
            <p:cNvSpPr txBox="1"/>
            <p:nvPr/>
          </p:nvSpPr>
          <p:spPr>
            <a:xfrm>
              <a:off x="2048046" y="2025723"/>
              <a:ext cx="1484926" cy="923330"/>
            </a:xfrm>
            <a:prstGeom prst="rect">
              <a:avLst/>
            </a:prstGeom>
            <a:noFill/>
          </p:spPr>
          <p:txBody>
            <a:bodyPr wrap="square" rtlCol="0">
              <a:spAutoFit/>
            </a:bodyPr>
            <a:lstStyle/>
            <a:p>
              <a:r>
                <a:rPr lang="en-US" altLang="zh-CN" sz="5400" dirty="0">
                  <a:solidFill>
                    <a:schemeClr val="tx1">
                      <a:lumMod val="65000"/>
                      <a:lumOff val="35000"/>
                    </a:schemeClr>
                  </a:solidFill>
                  <a:ea typeface="思源黑体 CN Bold" panose="020B0800000000000000" pitchFamily="34" charset="-122"/>
                </a:rPr>
                <a:t>0</a:t>
              </a:r>
              <a:r>
                <a:rPr lang="en-US" altLang="zh-TW" sz="5400" dirty="0">
                  <a:solidFill>
                    <a:schemeClr val="tx1">
                      <a:lumMod val="65000"/>
                      <a:lumOff val="35000"/>
                    </a:schemeClr>
                  </a:solidFill>
                  <a:ea typeface="思源黑体 CN Bold" panose="020B0800000000000000" pitchFamily="34" charset="-122"/>
                </a:rPr>
                <a:t>2</a:t>
              </a:r>
              <a:r>
                <a:rPr lang="en-US" altLang="zh-CN" sz="5400" dirty="0">
                  <a:solidFill>
                    <a:schemeClr val="tx1">
                      <a:lumMod val="65000"/>
                      <a:lumOff val="35000"/>
                    </a:schemeClr>
                  </a:solidFill>
                  <a:ea typeface="思源黑体 CN Bold" panose="020B0800000000000000" pitchFamily="34" charset="-122"/>
                </a:rPr>
                <a:t>.</a:t>
              </a:r>
              <a:endParaRPr lang="zh-CN" altLang="en-US" sz="5400" dirty="0">
                <a:solidFill>
                  <a:schemeClr val="tx1">
                    <a:lumMod val="65000"/>
                    <a:lumOff val="35000"/>
                  </a:schemeClr>
                </a:solidFill>
                <a:ea typeface="思源黑体 CN Bold" panose="020B0800000000000000" pitchFamily="34" charset="-122"/>
              </a:endParaRPr>
            </a:p>
          </p:txBody>
        </p:sp>
      </p:grpSp>
      <p:grpSp>
        <p:nvGrpSpPr>
          <p:cNvPr id="26" name="组合 16">
            <a:extLst>
              <a:ext uri="{FF2B5EF4-FFF2-40B4-BE49-F238E27FC236}">
                <a16:creationId xmlns:a16="http://schemas.microsoft.com/office/drawing/2014/main" id="{CAD2A27E-265E-4AEA-A810-E15853065ABC}"/>
              </a:ext>
            </a:extLst>
          </p:cNvPr>
          <p:cNvGrpSpPr/>
          <p:nvPr/>
        </p:nvGrpSpPr>
        <p:grpSpPr>
          <a:xfrm>
            <a:off x="-5343603" y="5185690"/>
            <a:ext cx="4121966" cy="923330"/>
            <a:chOff x="2048046" y="2025723"/>
            <a:chExt cx="4121966" cy="923330"/>
          </a:xfrm>
        </p:grpSpPr>
        <p:sp>
          <p:nvSpPr>
            <p:cNvPr id="27" name="文本框 8">
              <a:extLst>
                <a:ext uri="{FF2B5EF4-FFF2-40B4-BE49-F238E27FC236}">
                  <a16:creationId xmlns:a16="http://schemas.microsoft.com/office/drawing/2014/main" id="{596AF040-6229-41AF-B9B2-78A1DF757C17}"/>
                </a:ext>
              </a:extLst>
            </p:cNvPr>
            <p:cNvSpPr txBox="1"/>
            <p:nvPr/>
          </p:nvSpPr>
          <p:spPr>
            <a:xfrm>
              <a:off x="3072130" y="2225308"/>
              <a:ext cx="2698175" cy="523220"/>
            </a:xfrm>
            <a:prstGeom prst="rect">
              <a:avLst/>
            </a:prstGeom>
          </p:spPr>
          <p:txBody>
            <a:bodyPr wrap="none">
              <a:spAutoFit/>
            </a:bodyPr>
            <a:lstStyle>
              <a:defPPr>
                <a:defRPr lang="en-US"/>
              </a:defPPr>
              <a:lvl1pPr>
                <a:defRPr sz="2400">
                  <a:solidFill>
                    <a:srgbClr val="1C235A"/>
                  </a:solidFill>
                  <a:latin typeface="思源黑体 CN Bold" panose="020B0800000000000000" pitchFamily="34" charset="-122"/>
                  <a:ea typeface="思源黑体 CN Bold" panose="020B0800000000000000" pitchFamily="34" charset="-122"/>
                </a:defRPr>
              </a:lvl1pPr>
            </a:lstStyle>
            <a:p>
              <a:r>
                <a:rPr lang="zh-TW" altLang="en-US" sz="2800" b="1" dirty="0">
                  <a:solidFill>
                    <a:srgbClr val="F39900"/>
                  </a:solidFill>
                  <a:latin typeface="微軟正黑體" panose="020B0604030504040204" pitchFamily="34" charset="-120"/>
                  <a:ea typeface="微軟正黑體" panose="020B0604030504040204" pitchFamily="34" charset="-120"/>
                </a:rPr>
                <a:t>研究目標與方法</a:t>
              </a:r>
              <a:endParaRPr lang="zh-CN" altLang="en-US" sz="2800" b="1" dirty="0">
                <a:solidFill>
                  <a:srgbClr val="F39900"/>
                </a:solidFill>
                <a:latin typeface="微軟正黑體" panose="020B0604030504040204" pitchFamily="34" charset="-120"/>
                <a:ea typeface="微軟正黑體" panose="020B0604030504040204" pitchFamily="34" charset="-120"/>
              </a:endParaRPr>
            </a:p>
          </p:txBody>
        </p:sp>
        <p:sp>
          <p:nvSpPr>
            <p:cNvPr id="28" name="矩形 27">
              <a:extLst>
                <a:ext uri="{FF2B5EF4-FFF2-40B4-BE49-F238E27FC236}">
                  <a16:creationId xmlns:a16="http://schemas.microsoft.com/office/drawing/2014/main" id="{F63A88F2-9A3D-4714-95DF-92950DF287C9}"/>
                </a:ext>
              </a:extLst>
            </p:cNvPr>
            <p:cNvSpPr/>
            <p:nvPr/>
          </p:nvSpPr>
          <p:spPr>
            <a:xfrm rot="5400000" flipV="1">
              <a:off x="4091937" y="763097"/>
              <a:ext cx="707567" cy="3448583"/>
            </a:xfrm>
            <a:prstGeom prst="rect">
              <a:avLst/>
            </a:prstGeom>
            <a:noFill/>
            <a:ln>
              <a:solidFill>
                <a:srgbClr val="F3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39900"/>
                </a:solidFill>
              </a:endParaRPr>
            </a:p>
          </p:txBody>
        </p:sp>
        <p:sp>
          <p:nvSpPr>
            <p:cNvPr id="29" name="文本框 15">
              <a:extLst>
                <a:ext uri="{FF2B5EF4-FFF2-40B4-BE49-F238E27FC236}">
                  <a16:creationId xmlns:a16="http://schemas.microsoft.com/office/drawing/2014/main" id="{57E86B22-A325-4947-8898-5035189EAABA}"/>
                </a:ext>
              </a:extLst>
            </p:cNvPr>
            <p:cNvSpPr txBox="1"/>
            <p:nvPr/>
          </p:nvSpPr>
          <p:spPr>
            <a:xfrm>
              <a:off x="2048046" y="2025723"/>
              <a:ext cx="1484926" cy="923330"/>
            </a:xfrm>
            <a:prstGeom prst="rect">
              <a:avLst/>
            </a:prstGeom>
            <a:noFill/>
          </p:spPr>
          <p:txBody>
            <a:bodyPr wrap="square" rtlCol="0">
              <a:spAutoFit/>
            </a:bodyPr>
            <a:lstStyle/>
            <a:p>
              <a:r>
                <a:rPr lang="en-US" altLang="zh-CN" sz="5400" dirty="0">
                  <a:solidFill>
                    <a:schemeClr val="tx1">
                      <a:lumMod val="65000"/>
                      <a:lumOff val="35000"/>
                    </a:schemeClr>
                  </a:solidFill>
                  <a:ea typeface="思源黑体 CN Bold" panose="020B0800000000000000" pitchFamily="34" charset="-122"/>
                </a:rPr>
                <a:t>0</a:t>
              </a:r>
              <a:r>
                <a:rPr lang="en-US" altLang="zh-TW" sz="5400" dirty="0">
                  <a:solidFill>
                    <a:schemeClr val="tx1">
                      <a:lumMod val="65000"/>
                      <a:lumOff val="35000"/>
                    </a:schemeClr>
                  </a:solidFill>
                  <a:ea typeface="思源黑体 CN Bold" panose="020B0800000000000000" pitchFamily="34" charset="-122"/>
                </a:rPr>
                <a:t>3</a:t>
              </a:r>
              <a:r>
                <a:rPr lang="en-US" altLang="zh-CN" sz="5400" dirty="0">
                  <a:solidFill>
                    <a:schemeClr val="tx1">
                      <a:lumMod val="65000"/>
                      <a:lumOff val="35000"/>
                    </a:schemeClr>
                  </a:solidFill>
                  <a:ea typeface="思源黑体 CN Bold" panose="020B0800000000000000" pitchFamily="34" charset="-122"/>
                </a:rPr>
                <a:t>.</a:t>
              </a:r>
              <a:endParaRPr lang="zh-CN" altLang="en-US" sz="5400" dirty="0">
                <a:solidFill>
                  <a:schemeClr val="tx1">
                    <a:lumMod val="65000"/>
                    <a:lumOff val="35000"/>
                  </a:schemeClr>
                </a:solidFill>
                <a:ea typeface="思源黑体 CN Bold" panose="020B0800000000000000" pitchFamily="34" charset="-122"/>
              </a:endParaRPr>
            </a:p>
          </p:txBody>
        </p:sp>
      </p:grpSp>
      <p:grpSp>
        <p:nvGrpSpPr>
          <p:cNvPr id="30" name="组合 16">
            <a:extLst>
              <a:ext uri="{FF2B5EF4-FFF2-40B4-BE49-F238E27FC236}">
                <a16:creationId xmlns:a16="http://schemas.microsoft.com/office/drawing/2014/main" id="{AAED3CC3-4FA8-418E-A953-4D4AA2743A4A}"/>
              </a:ext>
            </a:extLst>
          </p:cNvPr>
          <p:cNvGrpSpPr/>
          <p:nvPr/>
        </p:nvGrpSpPr>
        <p:grpSpPr>
          <a:xfrm>
            <a:off x="12192000" y="4137966"/>
            <a:ext cx="4121966" cy="923330"/>
            <a:chOff x="2048046" y="2025723"/>
            <a:chExt cx="4121966" cy="923330"/>
          </a:xfrm>
        </p:grpSpPr>
        <p:sp>
          <p:nvSpPr>
            <p:cNvPr id="31" name="文本框 8">
              <a:extLst>
                <a:ext uri="{FF2B5EF4-FFF2-40B4-BE49-F238E27FC236}">
                  <a16:creationId xmlns:a16="http://schemas.microsoft.com/office/drawing/2014/main" id="{DFCD9AED-CED2-48D1-BF07-7466548DE2D5}"/>
                </a:ext>
              </a:extLst>
            </p:cNvPr>
            <p:cNvSpPr txBox="1"/>
            <p:nvPr/>
          </p:nvSpPr>
          <p:spPr>
            <a:xfrm>
              <a:off x="3072130" y="2225308"/>
              <a:ext cx="1620957" cy="523220"/>
            </a:xfrm>
            <a:prstGeom prst="rect">
              <a:avLst/>
            </a:prstGeom>
          </p:spPr>
          <p:txBody>
            <a:bodyPr wrap="none">
              <a:spAutoFit/>
            </a:bodyPr>
            <a:lstStyle>
              <a:defPPr>
                <a:defRPr lang="en-US"/>
              </a:defPPr>
              <a:lvl1pPr>
                <a:defRPr sz="2400">
                  <a:solidFill>
                    <a:srgbClr val="1C235A"/>
                  </a:solidFill>
                  <a:latin typeface="思源黑体 CN Bold" panose="020B0800000000000000" pitchFamily="34" charset="-122"/>
                  <a:ea typeface="思源黑体 CN Bold" panose="020B0800000000000000" pitchFamily="34" charset="-122"/>
                </a:defRPr>
              </a:lvl1pPr>
            </a:lstStyle>
            <a:p>
              <a:r>
                <a:rPr lang="zh-TW" altLang="en-US" sz="2800" b="1" dirty="0">
                  <a:solidFill>
                    <a:srgbClr val="F39900"/>
                  </a:solidFill>
                  <a:latin typeface="微軟正黑體" panose="020B0604030504040204" pitchFamily="34" charset="-120"/>
                  <a:ea typeface="微軟正黑體" panose="020B0604030504040204" pitchFamily="34" charset="-120"/>
                </a:rPr>
                <a:t>預期結果</a:t>
              </a:r>
              <a:endParaRPr lang="zh-CN" altLang="en-US" sz="2800" b="1" dirty="0">
                <a:solidFill>
                  <a:srgbClr val="F39900"/>
                </a:solidFill>
                <a:latin typeface="微軟正黑體" panose="020B0604030504040204" pitchFamily="34" charset="-120"/>
                <a:ea typeface="微軟正黑體" panose="020B0604030504040204" pitchFamily="34" charset="-120"/>
              </a:endParaRPr>
            </a:p>
          </p:txBody>
        </p:sp>
        <p:sp>
          <p:nvSpPr>
            <p:cNvPr id="32" name="矩形 31">
              <a:extLst>
                <a:ext uri="{FF2B5EF4-FFF2-40B4-BE49-F238E27FC236}">
                  <a16:creationId xmlns:a16="http://schemas.microsoft.com/office/drawing/2014/main" id="{A545B216-1131-4A5C-8802-C1C1764DCA06}"/>
                </a:ext>
              </a:extLst>
            </p:cNvPr>
            <p:cNvSpPr/>
            <p:nvPr/>
          </p:nvSpPr>
          <p:spPr>
            <a:xfrm rot="5400000" flipV="1">
              <a:off x="4091937" y="763097"/>
              <a:ext cx="707567" cy="3448583"/>
            </a:xfrm>
            <a:prstGeom prst="rect">
              <a:avLst/>
            </a:prstGeom>
            <a:noFill/>
            <a:ln>
              <a:solidFill>
                <a:srgbClr val="F3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39900"/>
                </a:solidFill>
              </a:endParaRPr>
            </a:p>
          </p:txBody>
        </p:sp>
        <p:sp>
          <p:nvSpPr>
            <p:cNvPr id="33" name="文本框 15">
              <a:extLst>
                <a:ext uri="{FF2B5EF4-FFF2-40B4-BE49-F238E27FC236}">
                  <a16:creationId xmlns:a16="http://schemas.microsoft.com/office/drawing/2014/main" id="{2846E2CE-03F3-451B-BBB4-7B2043460A09}"/>
                </a:ext>
              </a:extLst>
            </p:cNvPr>
            <p:cNvSpPr txBox="1"/>
            <p:nvPr/>
          </p:nvSpPr>
          <p:spPr>
            <a:xfrm>
              <a:off x="2048046" y="2025723"/>
              <a:ext cx="1484926" cy="923330"/>
            </a:xfrm>
            <a:prstGeom prst="rect">
              <a:avLst/>
            </a:prstGeom>
            <a:noFill/>
          </p:spPr>
          <p:txBody>
            <a:bodyPr wrap="square" rtlCol="0">
              <a:spAutoFit/>
            </a:bodyPr>
            <a:lstStyle/>
            <a:p>
              <a:r>
                <a:rPr lang="en-US" altLang="zh-CN" sz="5400" dirty="0">
                  <a:solidFill>
                    <a:schemeClr val="tx1">
                      <a:lumMod val="65000"/>
                      <a:lumOff val="35000"/>
                    </a:schemeClr>
                  </a:solidFill>
                  <a:ea typeface="思源黑体 CN Bold" panose="020B0800000000000000" pitchFamily="34" charset="-122"/>
                </a:rPr>
                <a:t>0</a:t>
              </a:r>
              <a:r>
                <a:rPr lang="en-US" altLang="zh-TW" sz="5400" dirty="0">
                  <a:solidFill>
                    <a:schemeClr val="tx1">
                      <a:lumMod val="65000"/>
                      <a:lumOff val="35000"/>
                    </a:schemeClr>
                  </a:solidFill>
                  <a:ea typeface="思源黑体 CN Bold" panose="020B0800000000000000" pitchFamily="34" charset="-122"/>
                </a:rPr>
                <a:t>5</a:t>
              </a:r>
              <a:r>
                <a:rPr lang="en-US" altLang="zh-CN" sz="5400" dirty="0">
                  <a:solidFill>
                    <a:schemeClr val="tx1">
                      <a:lumMod val="65000"/>
                      <a:lumOff val="35000"/>
                    </a:schemeClr>
                  </a:solidFill>
                  <a:ea typeface="思源黑体 CN Bold" panose="020B0800000000000000" pitchFamily="34" charset="-122"/>
                </a:rPr>
                <a:t>.</a:t>
              </a:r>
              <a:endParaRPr lang="zh-CN" altLang="en-US" sz="5400" dirty="0">
                <a:solidFill>
                  <a:schemeClr val="tx1">
                    <a:lumMod val="65000"/>
                    <a:lumOff val="35000"/>
                  </a:schemeClr>
                </a:solidFill>
                <a:ea typeface="思源黑体 CN Bold" panose="020B0800000000000000" pitchFamily="34" charset="-122"/>
              </a:endParaRPr>
            </a:p>
          </p:txBody>
        </p:sp>
      </p:grpSp>
      <p:sp>
        <p:nvSpPr>
          <p:cNvPr id="34" name="矩形 33">
            <a:extLst>
              <a:ext uri="{FF2B5EF4-FFF2-40B4-BE49-F238E27FC236}">
                <a16:creationId xmlns:a16="http://schemas.microsoft.com/office/drawing/2014/main" id="{FA7E5BDB-59FD-43A3-8A25-D2C47C5BE6D7}"/>
              </a:ext>
            </a:extLst>
          </p:cNvPr>
          <p:cNvSpPr/>
          <p:nvPr/>
        </p:nvSpPr>
        <p:spPr>
          <a:xfrm>
            <a:off x="13312959" y="-2151290"/>
            <a:ext cx="2594795" cy="1568348"/>
          </a:xfrm>
          <a:prstGeom prst="rect">
            <a:avLst/>
          </a:prstGeom>
          <a:no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11557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研究動機</a:t>
            </a:r>
          </a:p>
        </p:txBody>
      </p:sp>
      <p:sp>
        <p:nvSpPr>
          <p:cNvPr id="3" name="內容版面配置區 2"/>
          <p:cNvSpPr>
            <a:spLocks noGrp="1"/>
          </p:cNvSpPr>
          <p:nvPr>
            <p:ph idx="1"/>
          </p:nvPr>
        </p:nvSpPr>
        <p:spPr>
          <a:xfrm>
            <a:off x="838200" y="1825624"/>
            <a:ext cx="5257800" cy="5184775"/>
          </a:xfrm>
        </p:spPr>
        <p:txBody>
          <a:bodyPr>
            <a:normAutofit/>
          </a:bodyPr>
          <a:lstStyle/>
          <a:p>
            <a:pPr marL="0" indent="0">
              <a:lnSpc>
                <a:spcPct val="150000"/>
              </a:lnSpc>
              <a:buNone/>
            </a:pPr>
            <a:r>
              <a:rPr lang="zh-TW" altLang="en-US" sz="2000" b="1" dirty="0">
                <a:solidFill>
                  <a:srgbClr val="C00000"/>
                </a:solidFill>
              </a:rPr>
              <a:t>為了提供一個更為可信的評論資訊</a:t>
            </a:r>
            <a:r>
              <a:rPr lang="zh-TW" altLang="en-US" sz="2000" b="1" dirty="0"/>
              <a:t>，本計劃目標在建立出一個假評論分類模型能夠從眾多評論中過濾出虛假評論，協助平台業者 </a:t>
            </a:r>
            <a:r>
              <a:rPr lang="en-US" altLang="zh-TW" sz="2000" b="1" dirty="0" err="1"/>
              <a:t>ex.Yelp</a:t>
            </a:r>
            <a:r>
              <a:rPr lang="en-US" altLang="zh-TW" sz="2000" b="1" dirty="0"/>
              <a:t> </a:t>
            </a:r>
            <a:r>
              <a:rPr lang="zh-TW" altLang="en-US" sz="2000" b="1" dirty="0"/>
              <a:t>過濾虛假評論並重新計算店家評分，使用戶能夠更有參考性的依據評論做出購買決策，讓消費行為不會受到虛假評論而有所影響。</a:t>
            </a:r>
          </a:p>
        </p:txBody>
      </p:sp>
      <p:sp>
        <p:nvSpPr>
          <p:cNvPr id="4" name="投影片編號版面配置區 3"/>
          <p:cNvSpPr>
            <a:spLocks noGrp="1"/>
          </p:cNvSpPr>
          <p:nvPr>
            <p:ph type="sldNum" sz="quarter" idx="12"/>
          </p:nvPr>
        </p:nvSpPr>
        <p:spPr/>
        <p:txBody>
          <a:bodyPr/>
          <a:lstStyle/>
          <a:p>
            <a:fld id="{93803A6D-EC14-414F-8472-80204676D953}" type="slidenum">
              <a:rPr lang="zh-TW" altLang="en-US" smtClean="0"/>
              <a:t>10</a:t>
            </a:fld>
            <a:endParaRPr lang="zh-TW" altLang="en-US"/>
          </a:p>
        </p:txBody>
      </p:sp>
      <p:pic>
        <p:nvPicPr>
          <p:cNvPr id="8" name="圖片 7">
            <a:extLst>
              <a:ext uri="{FF2B5EF4-FFF2-40B4-BE49-F238E27FC236}">
                <a16:creationId xmlns:a16="http://schemas.microsoft.com/office/drawing/2014/main" id="{67101F6B-976A-419D-A819-F64FDAB43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9391" y="649110"/>
            <a:ext cx="4594860" cy="5559780"/>
          </a:xfrm>
          <a:prstGeom prst="rect">
            <a:avLst/>
          </a:prstGeom>
        </p:spPr>
      </p:pic>
    </p:spTree>
    <p:extLst>
      <p:ext uri="{BB962C8B-B14F-4D97-AF65-F5344CB8AC3E}">
        <p14:creationId xmlns:p14="http://schemas.microsoft.com/office/powerpoint/2010/main" val="2724074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6B6800-50DE-46FA-B39E-D66FD938B08B}"/>
              </a:ext>
            </a:extLst>
          </p:cNvPr>
          <p:cNvSpPr/>
          <p:nvPr/>
        </p:nvSpPr>
        <p:spPr>
          <a:xfrm>
            <a:off x="563880" y="0"/>
            <a:ext cx="3261361" cy="68580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標題 7">
            <a:extLst>
              <a:ext uri="{FF2B5EF4-FFF2-40B4-BE49-F238E27FC236}">
                <a16:creationId xmlns:a16="http://schemas.microsoft.com/office/drawing/2014/main" id="{53315E9E-A51B-44DB-969C-395E1EDACF96}"/>
              </a:ext>
            </a:extLst>
          </p:cNvPr>
          <p:cNvSpPr>
            <a:spLocks noGrp="1"/>
          </p:cNvSpPr>
          <p:nvPr>
            <p:ph type="title"/>
          </p:nvPr>
        </p:nvSpPr>
        <p:spPr>
          <a:xfrm>
            <a:off x="662939" y="2245042"/>
            <a:ext cx="3063241" cy="2367915"/>
          </a:xfrm>
        </p:spPr>
        <p:txBody>
          <a:bodyPr>
            <a:normAutofit fontScale="90000"/>
          </a:bodyPr>
          <a:lstStyle/>
          <a:p>
            <a:pPr>
              <a:lnSpc>
                <a:spcPct val="150000"/>
              </a:lnSpc>
            </a:pPr>
            <a:r>
              <a:rPr lang="en-US" altLang="zh-TW" sz="5400" dirty="0">
                <a:solidFill>
                  <a:schemeClr val="accent4">
                    <a:lumMod val="20000"/>
                    <a:lumOff val="80000"/>
                  </a:schemeClr>
                </a:solidFill>
              </a:rPr>
              <a:t>02.</a:t>
            </a:r>
            <a:br>
              <a:rPr lang="en-US" altLang="zh-TW" sz="5400" dirty="0"/>
            </a:br>
            <a:r>
              <a:rPr lang="zh-TW" altLang="en-US" sz="5400" dirty="0">
                <a:solidFill>
                  <a:schemeClr val="bg1"/>
                </a:solidFill>
              </a:rPr>
              <a:t>文獻探討</a:t>
            </a:r>
          </a:p>
        </p:txBody>
      </p:sp>
      <p:sp>
        <p:nvSpPr>
          <p:cNvPr id="4" name="投影片編號版面配置區 3">
            <a:extLst>
              <a:ext uri="{FF2B5EF4-FFF2-40B4-BE49-F238E27FC236}">
                <a16:creationId xmlns:a16="http://schemas.microsoft.com/office/drawing/2014/main" id="{FE776625-C173-4910-A7A3-769D5362478C}"/>
              </a:ext>
            </a:extLst>
          </p:cNvPr>
          <p:cNvSpPr>
            <a:spLocks noGrp="1"/>
          </p:cNvSpPr>
          <p:nvPr>
            <p:ph type="sldNum" sz="quarter" idx="12"/>
          </p:nvPr>
        </p:nvSpPr>
        <p:spPr/>
        <p:txBody>
          <a:bodyPr/>
          <a:lstStyle/>
          <a:p>
            <a:fld id="{93803A6D-EC14-414F-8472-80204676D953}" type="slidenum">
              <a:rPr lang="zh-TW" altLang="en-US" smtClean="0"/>
              <a:t>11</a:t>
            </a:fld>
            <a:endParaRPr lang="zh-TW" altLang="en-US"/>
          </a:p>
        </p:txBody>
      </p:sp>
    </p:spTree>
    <p:extLst>
      <p:ext uri="{BB962C8B-B14F-4D97-AF65-F5344CB8AC3E}">
        <p14:creationId xmlns:p14="http://schemas.microsoft.com/office/powerpoint/2010/main" val="3601474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ABE97130-4DEA-4C8E-BB37-12344E9D9F90}"/>
              </a:ext>
            </a:extLst>
          </p:cNvPr>
          <p:cNvSpPr/>
          <p:nvPr/>
        </p:nvSpPr>
        <p:spPr>
          <a:xfrm>
            <a:off x="0" y="1"/>
            <a:ext cx="12192000" cy="108256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平行四邊形 12"/>
          <p:cNvSpPr/>
          <p:nvPr/>
        </p:nvSpPr>
        <p:spPr>
          <a:xfrm>
            <a:off x="7314083" y="1675033"/>
            <a:ext cx="2942492" cy="544756"/>
          </a:xfrm>
          <a:prstGeom prst="parallelogram">
            <a:avLst>
              <a:gd name="adj" fmla="val 47381"/>
            </a:avLst>
          </a:prstGeom>
          <a:solidFill>
            <a:srgbClr val="FFD243"/>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平行四邊形 13"/>
          <p:cNvSpPr/>
          <p:nvPr/>
        </p:nvSpPr>
        <p:spPr>
          <a:xfrm>
            <a:off x="9502992" y="2146008"/>
            <a:ext cx="592347" cy="176218"/>
          </a:xfrm>
          <a:prstGeom prst="parallelogram">
            <a:avLst>
              <a:gd name="adj" fmla="val 47381"/>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平行四邊形 14"/>
          <p:cNvSpPr/>
          <p:nvPr/>
        </p:nvSpPr>
        <p:spPr>
          <a:xfrm>
            <a:off x="9711853" y="2081252"/>
            <a:ext cx="592347" cy="176218"/>
          </a:xfrm>
          <a:prstGeom prst="parallelogram">
            <a:avLst>
              <a:gd name="adj" fmla="val 47381"/>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平行四邊形 15"/>
          <p:cNvSpPr/>
          <p:nvPr/>
        </p:nvSpPr>
        <p:spPr>
          <a:xfrm>
            <a:off x="7266458" y="1644228"/>
            <a:ext cx="592347" cy="176218"/>
          </a:xfrm>
          <a:prstGeom prst="parallelogram">
            <a:avLst>
              <a:gd name="adj" fmla="val 47381"/>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平行四邊形 16"/>
          <p:cNvSpPr/>
          <p:nvPr/>
        </p:nvSpPr>
        <p:spPr>
          <a:xfrm>
            <a:off x="7475319" y="1579472"/>
            <a:ext cx="592347" cy="176218"/>
          </a:xfrm>
          <a:prstGeom prst="parallelogram">
            <a:avLst>
              <a:gd name="adj" fmla="val 47381"/>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平行四邊形 7"/>
          <p:cNvSpPr/>
          <p:nvPr/>
        </p:nvSpPr>
        <p:spPr>
          <a:xfrm>
            <a:off x="1947435" y="1690688"/>
            <a:ext cx="2942492" cy="544756"/>
          </a:xfrm>
          <a:prstGeom prst="parallelogram">
            <a:avLst>
              <a:gd name="adj" fmla="val 47381"/>
            </a:avLst>
          </a:prstGeom>
          <a:solidFill>
            <a:srgbClr val="FFD243"/>
          </a:solidFill>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839788" y="1"/>
            <a:ext cx="10515600" cy="1179582"/>
          </a:xfrm>
          <a:ln>
            <a:noFill/>
          </a:ln>
        </p:spPr>
        <p:txBody>
          <a:bodyPr/>
          <a:lstStyle/>
          <a:p>
            <a:r>
              <a:rPr lang="zh-TW" altLang="en-US" dirty="0">
                <a:solidFill>
                  <a:schemeClr val="bg1"/>
                </a:solidFill>
              </a:rPr>
              <a:t>假評論研究 </a:t>
            </a:r>
            <a:r>
              <a:rPr lang="en-US" altLang="zh-TW" dirty="0">
                <a:solidFill>
                  <a:schemeClr val="bg1"/>
                </a:solidFill>
              </a:rPr>
              <a:t>–</a:t>
            </a:r>
            <a:r>
              <a:rPr lang="zh-TW" altLang="en-US" dirty="0">
                <a:solidFill>
                  <a:schemeClr val="bg1"/>
                </a:solidFill>
              </a:rPr>
              <a:t> 特徵</a:t>
            </a:r>
          </a:p>
        </p:txBody>
      </p:sp>
      <p:sp>
        <p:nvSpPr>
          <p:cNvPr id="3" name="文字版面配置區 2"/>
          <p:cNvSpPr>
            <a:spLocks noGrp="1"/>
          </p:cNvSpPr>
          <p:nvPr>
            <p:ph type="body" idx="1"/>
          </p:nvPr>
        </p:nvSpPr>
        <p:spPr>
          <a:xfrm>
            <a:off x="839788" y="1411532"/>
            <a:ext cx="5157787" cy="823912"/>
          </a:xfrm>
          <a:effectLst>
            <a:outerShdw blurRad="152400" dist="317500" dir="5400000" sx="90000" sy="-19000" rotWithShape="0">
              <a:prstClr val="black">
                <a:alpha val="15000"/>
              </a:prstClr>
            </a:outerShdw>
          </a:effectLst>
        </p:spPr>
        <p:txBody>
          <a:bodyPr>
            <a:normAutofit/>
          </a:bodyPr>
          <a:lstStyle/>
          <a:p>
            <a:pPr algn="ctr"/>
            <a:r>
              <a:rPr lang="zh-TW" altLang="en-US" sz="3200" dirty="0">
                <a:solidFill>
                  <a:schemeClr val="accent2">
                    <a:lumMod val="50000"/>
                  </a:schemeClr>
                </a:solidFill>
              </a:rPr>
              <a:t>語言學特徵</a:t>
            </a:r>
          </a:p>
        </p:txBody>
      </p:sp>
      <p:sp>
        <p:nvSpPr>
          <p:cNvPr id="4" name="內容版面配置區 3"/>
          <p:cNvSpPr>
            <a:spLocks noGrp="1"/>
          </p:cNvSpPr>
          <p:nvPr>
            <p:ph sz="half" idx="2"/>
          </p:nvPr>
        </p:nvSpPr>
        <p:spPr>
          <a:xfrm>
            <a:off x="839788" y="2505075"/>
            <a:ext cx="5028577" cy="3684588"/>
          </a:xfrm>
          <a:solidFill>
            <a:schemeClr val="accent2">
              <a:lumMod val="20000"/>
              <a:lumOff val="80000"/>
            </a:schemeClr>
          </a:solidFill>
          <a:ln w="57150">
            <a:solidFill>
              <a:schemeClr val="accent4">
                <a:lumMod val="60000"/>
                <a:lumOff val="40000"/>
              </a:schemeClr>
            </a:solidFill>
          </a:ln>
        </p:spPr>
        <p:txBody>
          <a:bodyPr/>
          <a:lstStyle/>
          <a:p>
            <a:pPr marL="514350" indent="-514350">
              <a:buFont typeface="+mj-lt"/>
              <a:buAutoNum type="arabicPeriod"/>
            </a:pPr>
            <a:endParaRPr lang="en-US" altLang="zh-TW" dirty="0"/>
          </a:p>
          <a:p>
            <a:pPr marL="0" indent="0">
              <a:buNone/>
            </a:pPr>
            <a:r>
              <a:rPr lang="zh-TW" altLang="en-US" b="1" dirty="0"/>
              <a:t>         </a:t>
            </a:r>
            <a:r>
              <a:rPr lang="en-US" altLang="zh-TW" b="1" dirty="0"/>
              <a:t>unigram</a:t>
            </a:r>
            <a:r>
              <a:rPr lang="zh-TW" altLang="en-US" b="1" dirty="0"/>
              <a:t>、</a:t>
            </a:r>
            <a:r>
              <a:rPr lang="en-US" altLang="zh-TW" b="1" dirty="0"/>
              <a:t>bigram</a:t>
            </a:r>
          </a:p>
          <a:p>
            <a:pPr marL="514350" indent="-514350">
              <a:buFont typeface="+mj-lt"/>
              <a:buAutoNum type="arabicPeriod"/>
            </a:pPr>
            <a:endParaRPr lang="en-US" altLang="zh-TW" b="1" dirty="0"/>
          </a:p>
          <a:p>
            <a:pPr marL="0" indent="0">
              <a:buNone/>
            </a:pPr>
            <a:r>
              <a:rPr lang="zh-TW" altLang="en-US" b="1" dirty="0"/>
              <a:t>         </a:t>
            </a:r>
            <a:r>
              <a:rPr lang="en-US" altLang="zh-TW" b="1" dirty="0"/>
              <a:t>LIWC</a:t>
            </a:r>
          </a:p>
          <a:p>
            <a:pPr marL="514350" indent="-514350">
              <a:buFont typeface="+mj-lt"/>
              <a:buAutoNum type="arabicPeriod"/>
            </a:pPr>
            <a:endParaRPr lang="en-US" altLang="zh-TW" b="1" dirty="0"/>
          </a:p>
          <a:p>
            <a:pPr marL="0" indent="0">
              <a:buNone/>
            </a:pPr>
            <a:r>
              <a:rPr lang="zh-TW" altLang="en-US" b="1" dirty="0"/>
              <a:t>         </a:t>
            </a:r>
            <a:r>
              <a:rPr lang="en-US" altLang="zh-TW" b="1" dirty="0"/>
              <a:t>POS</a:t>
            </a:r>
            <a:endParaRPr lang="zh-TW" altLang="en-US" b="1" dirty="0"/>
          </a:p>
        </p:txBody>
      </p:sp>
      <p:sp>
        <p:nvSpPr>
          <p:cNvPr id="5" name="文字版面配置區 4"/>
          <p:cNvSpPr>
            <a:spLocks noGrp="1"/>
          </p:cNvSpPr>
          <p:nvPr>
            <p:ph type="body" sz="quarter" idx="3"/>
          </p:nvPr>
        </p:nvSpPr>
        <p:spPr>
          <a:xfrm>
            <a:off x="6172200" y="1411532"/>
            <a:ext cx="5183188" cy="823912"/>
          </a:xfrm>
        </p:spPr>
        <p:txBody>
          <a:bodyPr>
            <a:normAutofit/>
          </a:bodyPr>
          <a:lstStyle/>
          <a:p>
            <a:pPr algn="ctr"/>
            <a:r>
              <a:rPr lang="zh-TW" altLang="en-US" sz="3200" dirty="0">
                <a:solidFill>
                  <a:schemeClr val="accent2">
                    <a:lumMod val="50000"/>
                  </a:schemeClr>
                </a:solidFill>
              </a:rPr>
              <a:t>用戶行為特徵</a:t>
            </a:r>
          </a:p>
        </p:txBody>
      </p:sp>
      <p:sp>
        <p:nvSpPr>
          <p:cNvPr id="6" name="內容版面配置區 5"/>
          <p:cNvSpPr>
            <a:spLocks noGrp="1"/>
          </p:cNvSpPr>
          <p:nvPr>
            <p:ph sz="quarter" idx="4"/>
          </p:nvPr>
        </p:nvSpPr>
        <p:spPr>
          <a:xfrm>
            <a:off x="6481822" y="2505075"/>
            <a:ext cx="4873565" cy="3684588"/>
          </a:xfrm>
          <a:solidFill>
            <a:schemeClr val="accent2">
              <a:lumMod val="20000"/>
              <a:lumOff val="80000"/>
            </a:schemeClr>
          </a:solidFill>
          <a:ln w="57150">
            <a:solidFill>
              <a:schemeClr val="accent4">
                <a:lumMod val="60000"/>
                <a:lumOff val="40000"/>
              </a:schemeClr>
            </a:solidFill>
          </a:ln>
        </p:spPr>
        <p:txBody>
          <a:bodyPr vert="horz" lIns="91440" tIns="45720" rIns="91440" bIns="45720" rtlCol="0">
            <a:normAutofit/>
          </a:bodyPr>
          <a:lstStyle/>
          <a:p>
            <a:pPr marL="514350" indent="-514350">
              <a:buFont typeface="+mj-lt"/>
              <a:buAutoNum type="arabicPeriod"/>
            </a:pPr>
            <a:endParaRPr lang="en-US" altLang="zh-TW" dirty="0"/>
          </a:p>
          <a:p>
            <a:pPr marL="0" indent="0">
              <a:buNone/>
            </a:pPr>
            <a:r>
              <a:rPr lang="en-US" altLang="zh-TW" b="1" dirty="0"/>
              <a:t>	</a:t>
            </a:r>
            <a:r>
              <a:rPr lang="zh-TW" altLang="en-US" b="1" dirty="0"/>
              <a:t>平均留言長度</a:t>
            </a:r>
            <a:endParaRPr lang="en-US" altLang="zh-TW" b="1" dirty="0"/>
          </a:p>
          <a:p>
            <a:pPr marL="514350" indent="-514350">
              <a:buFont typeface="+mj-lt"/>
              <a:buAutoNum type="arabicPeriod"/>
            </a:pPr>
            <a:endParaRPr lang="en-US" altLang="zh-TW" b="1" dirty="0"/>
          </a:p>
          <a:p>
            <a:pPr marL="0" indent="0">
              <a:buNone/>
            </a:pPr>
            <a:r>
              <a:rPr lang="en-US" altLang="zh-TW" b="1" dirty="0"/>
              <a:t>	</a:t>
            </a:r>
            <a:r>
              <a:rPr lang="zh-TW" altLang="en-US" b="1" dirty="0"/>
              <a:t>評論星星數標準差</a:t>
            </a:r>
          </a:p>
        </p:txBody>
      </p:sp>
      <p:sp>
        <p:nvSpPr>
          <p:cNvPr id="7" name="投影片編號版面配置區 6"/>
          <p:cNvSpPr>
            <a:spLocks noGrp="1"/>
          </p:cNvSpPr>
          <p:nvPr>
            <p:ph type="sldNum" sz="quarter" idx="12"/>
          </p:nvPr>
        </p:nvSpPr>
        <p:spPr/>
        <p:txBody>
          <a:bodyPr/>
          <a:lstStyle/>
          <a:p>
            <a:fld id="{93803A6D-EC14-414F-8472-80204676D953}" type="slidenum">
              <a:rPr lang="zh-TW" altLang="en-US" smtClean="0"/>
              <a:t>12</a:t>
            </a:fld>
            <a:endParaRPr lang="zh-TW" altLang="en-US"/>
          </a:p>
        </p:txBody>
      </p:sp>
      <p:sp>
        <p:nvSpPr>
          <p:cNvPr id="9" name="平行四邊形 8"/>
          <p:cNvSpPr/>
          <p:nvPr/>
        </p:nvSpPr>
        <p:spPr>
          <a:xfrm>
            <a:off x="4136344" y="2161663"/>
            <a:ext cx="592347" cy="176218"/>
          </a:xfrm>
          <a:prstGeom prst="parallelogram">
            <a:avLst>
              <a:gd name="adj" fmla="val 47381"/>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平行四邊形 9"/>
          <p:cNvSpPr/>
          <p:nvPr/>
        </p:nvSpPr>
        <p:spPr>
          <a:xfrm>
            <a:off x="4345205" y="2096907"/>
            <a:ext cx="592347" cy="176218"/>
          </a:xfrm>
          <a:prstGeom prst="parallelogram">
            <a:avLst>
              <a:gd name="adj" fmla="val 47381"/>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平行四邊形 10"/>
          <p:cNvSpPr/>
          <p:nvPr/>
        </p:nvSpPr>
        <p:spPr>
          <a:xfrm>
            <a:off x="1899810" y="1659883"/>
            <a:ext cx="592347" cy="176218"/>
          </a:xfrm>
          <a:prstGeom prst="parallelogram">
            <a:avLst>
              <a:gd name="adj" fmla="val 47381"/>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平行四邊形 11"/>
          <p:cNvSpPr/>
          <p:nvPr/>
        </p:nvSpPr>
        <p:spPr>
          <a:xfrm>
            <a:off x="2108671" y="1595127"/>
            <a:ext cx="592347" cy="176218"/>
          </a:xfrm>
          <a:prstGeom prst="parallelogram">
            <a:avLst>
              <a:gd name="adj" fmla="val 47381"/>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圖片 18"/>
          <p:cNvPicPr>
            <a:picLocks noChangeAspect="1"/>
          </p:cNvPicPr>
          <p:nvPr/>
        </p:nvPicPr>
        <p:blipFill rotWithShape="1">
          <a:blip r:embed="rId3" cstate="hq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1508" t="12650" r="11323" b="19145"/>
          <a:stretch/>
        </p:blipFill>
        <p:spPr>
          <a:xfrm>
            <a:off x="6877729" y="3951103"/>
            <a:ext cx="552659" cy="527538"/>
          </a:xfrm>
          <a:prstGeom prst="rect">
            <a:avLst/>
          </a:prstGeom>
        </p:spPr>
      </p:pic>
      <p:pic>
        <p:nvPicPr>
          <p:cNvPr id="22" name="圖片 21"/>
          <p:cNvPicPr>
            <a:picLocks noChangeAspect="1"/>
          </p:cNvPicPr>
          <p:nvPr/>
        </p:nvPicPr>
        <p:blipFill rotWithShape="1">
          <a:blip r:embed="rId5" cstate="hqprint">
            <a:extLst>
              <a:ext uri="{28A0092B-C50C-407E-A947-70E740481C1C}">
                <a14:useLocalDpi xmlns:a14="http://schemas.microsoft.com/office/drawing/2010/main" val="0"/>
              </a:ext>
            </a:extLst>
          </a:blip>
          <a:srcRect l="9473" t="9416" r="10190" b="23411"/>
          <a:stretch/>
        </p:blipFill>
        <p:spPr>
          <a:xfrm>
            <a:off x="6682203" y="2969059"/>
            <a:ext cx="748185" cy="625583"/>
          </a:xfrm>
          <a:prstGeom prst="rect">
            <a:avLst/>
          </a:prstGeom>
        </p:spPr>
      </p:pic>
      <p:pic>
        <p:nvPicPr>
          <p:cNvPr id="23" name="圖片 22"/>
          <p:cNvPicPr>
            <a:picLocks noChangeAspect="1"/>
          </p:cNvPicPr>
          <p:nvPr/>
        </p:nvPicPr>
        <p:blipFill rotWithShape="1">
          <a:blip r:embed="rId6" cstate="hqprint">
            <a:extLst>
              <a:ext uri="{28A0092B-C50C-407E-A947-70E740481C1C}">
                <a14:useLocalDpi xmlns:a14="http://schemas.microsoft.com/office/drawing/2010/main" val="0"/>
              </a:ext>
            </a:extLst>
          </a:blip>
          <a:srcRect l="5139" t="7716" r="7266" b="21568"/>
          <a:stretch/>
        </p:blipFill>
        <p:spPr>
          <a:xfrm>
            <a:off x="943961" y="4010664"/>
            <a:ext cx="716247" cy="578242"/>
          </a:xfrm>
          <a:prstGeom prst="rect">
            <a:avLst/>
          </a:prstGeom>
        </p:spPr>
      </p:pic>
      <p:pic>
        <p:nvPicPr>
          <p:cNvPr id="24" name="圖片 23"/>
          <p:cNvPicPr>
            <a:picLocks noChangeAspect="1"/>
          </p:cNvPicPr>
          <p:nvPr/>
        </p:nvPicPr>
        <p:blipFill rotWithShape="1">
          <a:blip r:embed="rId7" cstate="hqprint">
            <a:extLst>
              <a:ext uri="{28A0092B-C50C-407E-A947-70E740481C1C}">
                <a14:useLocalDpi xmlns:a14="http://schemas.microsoft.com/office/drawing/2010/main" val="0"/>
              </a:ext>
            </a:extLst>
          </a:blip>
          <a:srcRect l="4487" r="5555" b="13586"/>
          <a:stretch/>
        </p:blipFill>
        <p:spPr>
          <a:xfrm>
            <a:off x="1040071" y="2969059"/>
            <a:ext cx="524025" cy="503379"/>
          </a:xfrm>
          <a:prstGeom prst="rect">
            <a:avLst/>
          </a:prstGeom>
        </p:spPr>
      </p:pic>
      <p:pic>
        <p:nvPicPr>
          <p:cNvPr id="26" name="圖片 25"/>
          <p:cNvPicPr>
            <a:picLocks noChangeAspect="1"/>
          </p:cNvPicPr>
          <p:nvPr/>
        </p:nvPicPr>
        <p:blipFill rotWithShape="1">
          <a:blip r:embed="rId8" cstate="hqprint">
            <a:extLst>
              <a:ext uri="{28A0092B-C50C-407E-A947-70E740481C1C}">
                <a14:useLocalDpi xmlns:a14="http://schemas.microsoft.com/office/drawing/2010/main" val="0"/>
              </a:ext>
            </a:extLst>
          </a:blip>
          <a:srcRect l="5498" r="6738" b="18481"/>
          <a:stretch/>
        </p:blipFill>
        <p:spPr>
          <a:xfrm>
            <a:off x="977302" y="4978027"/>
            <a:ext cx="682906" cy="634315"/>
          </a:xfrm>
          <a:prstGeom prst="rect">
            <a:avLst/>
          </a:prstGeom>
        </p:spPr>
      </p:pic>
    </p:spTree>
    <p:extLst>
      <p:ext uri="{BB962C8B-B14F-4D97-AF65-F5344CB8AC3E}">
        <p14:creationId xmlns:p14="http://schemas.microsoft.com/office/powerpoint/2010/main" val="2121216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49C1D56-7C7B-4B70-A3F8-353792A42967}"/>
              </a:ext>
            </a:extLst>
          </p:cNvPr>
          <p:cNvSpPr>
            <a:spLocks noGrp="1"/>
          </p:cNvSpPr>
          <p:nvPr>
            <p:ph type="sldNum" sz="quarter" idx="12"/>
          </p:nvPr>
        </p:nvSpPr>
        <p:spPr/>
        <p:txBody>
          <a:bodyPr/>
          <a:lstStyle/>
          <a:p>
            <a:fld id="{93803A6D-EC14-414F-8472-80204676D953}" type="slidenum">
              <a:rPr lang="zh-TW" altLang="en-US" smtClean="0"/>
              <a:t>13</a:t>
            </a:fld>
            <a:endParaRPr lang="zh-TW" altLang="en-US"/>
          </a:p>
        </p:txBody>
      </p:sp>
      <p:sp>
        <p:nvSpPr>
          <p:cNvPr id="31" name="矩形 30">
            <a:extLst>
              <a:ext uri="{FF2B5EF4-FFF2-40B4-BE49-F238E27FC236}">
                <a16:creationId xmlns:a16="http://schemas.microsoft.com/office/drawing/2014/main" id="{4614A290-3116-45C4-B530-14923F53F307}"/>
              </a:ext>
            </a:extLst>
          </p:cNvPr>
          <p:cNvSpPr/>
          <p:nvPr/>
        </p:nvSpPr>
        <p:spPr>
          <a:xfrm>
            <a:off x="0" y="1"/>
            <a:ext cx="12192000" cy="108256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標題 1">
            <a:extLst>
              <a:ext uri="{FF2B5EF4-FFF2-40B4-BE49-F238E27FC236}">
                <a16:creationId xmlns:a16="http://schemas.microsoft.com/office/drawing/2014/main" id="{D85D80A8-4B5C-4168-A314-3C2F66D16628}"/>
              </a:ext>
            </a:extLst>
          </p:cNvPr>
          <p:cNvSpPr txBox="1">
            <a:spLocks/>
          </p:cNvSpPr>
          <p:nvPr/>
        </p:nvSpPr>
        <p:spPr>
          <a:xfrm>
            <a:off x="839788" y="1"/>
            <a:ext cx="10515600" cy="1179582"/>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zh-TW" altLang="en-US" dirty="0">
                <a:solidFill>
                  <a:schemeClr val="bg1"/>
                </a:solidFill>
              </a:rPr>
              <a:t>假評論研究 </a:t>
            </a:r>
            <a:r>
              <a:rPr lang="en-US" altLang="zh-TW" dirty="0">
                <a:solidFill>
                  <a:schemeClr val="bg1"/>
                </a:solidFill>
              </a:rPr>
              <a:t>–</a:t>
            </a:r>
            <a:r>
              <a:rPr lang="zh-TW" altLang="en-US" dirty="0">
                <a:solidFill>
                  <a:schemeClr val="bg1"/>
                </a:solidFill>
              </a:rPr>
              <a:t> 監督式學習方法</a:t>
            </a:r>
          </a:p>
        </p:txBody>
      </p:sp>
      <p:pic>
        <p:nvPicPr>
          <p:cNvPr id="2050" name="Picture 2" descr="Logistic Regression Icons - Download Free Vector Icons | Noun Project">
            <a:extLst>
              <a:ext uri="{FF2B5EF4-FFF2-40B4-BE49-F238E27FC236}">
                <a16:creationId xmlns:a16="http://schemas.microsoft.com/office/drawing/2014/main" id="{B02BE27D-6491-444E-B763-A5ED14232CDC}"/>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4256" y="1354899"/>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aive Bayes Icons - Download Free Vector Icons | Noun Project">
            <a:extLst>
              <a:ext uri="{FF2B5EF4-FFF2-40B4-BE49-F238E27FC236}">
                <a16:creationId xmlns:a16="http://schemas.microsoft.com/office/drawing/2014/main" id="{98AF1861-B7F1-4B26-8AFF-F83D1A04E82E}"/>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82644" y="134081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upport Vector Machines Icons - Download Free Vector Icons | Noun Project">
            <a:extLst>
              <a:ext uri="{FF2B5EF4-FFF2-40B4-BE49-F238E27FC236}">
                <a16:creationId xmlns:a16="http://schemas.microsoft.com/office/drawing/2014/main" id="{BDD48D6B-2EE5-4E0E-8E59-AB4BCC6A39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3456" y="1446997"/>
            <a:ext cx="1720804" cy="172080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XGBoost - Wikipedia">
            <a:extLst>
              <a:ext uri="{FF2B5EF4-FFF2-40B4-BE49-F238E27FC236}">
                <a16:creationId xmlns:a16="http://schemas.microsoft.com/office/drawing/2014/main" id="{ED51EDAE-8071-4964-A16D-195EC7DF25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4860" y="1862536"/>
            <a:ext cx="2238940" cy="86155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File:The LSTM cell.png - Wikimedia Commons">
            <a:extLst>
              <a:ext uri="{FF2B5EF4-FFF2-40B4-BE49-F238E27FC236}">
                <a16:creationId xmlns:a16="http://schemas.microsoft.com/office/drawing/2014/main" id="{19C5F99A-8A3F-4575-B124-FC0369AE7C7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9784"/>
          <a:stretch/>
        </p:blipFill>
        <p:spPr bwMode="auto">
          <a:xfrm>
            <a:off x="2098861" y="4097019"/>
            <a:ext cx="4402255" cy="202909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onvolutional Neural Network Icons - Download Free Vector Icons | Noun  Project">
            <a:extLst>
              <a:ext uri="{FF2B5EF4-FFF2-40B4-BE49-F238E27FC236}">
                <a16:creationId xmlns:a16="http://schemas.microsoft.com/office/drawing/2014/main" id="{CE189B8D-56E3-4631-9A9A-9786C902C6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4817" y="4159066"/>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4B819948-E13F-4DAB-8FE3-B3730A9BCCDA}"/>
              </a:ext>
            </a:extLst>
          </p:cNvPr>
          <p:cNvSpPr txBox="1"/>
          <p:nvPr/>
        </p:nvSpPr>
        <p:spPr>
          <a:xfrm>
            <a:off x="854117" y="3167801"/>
            <a:ext cx="2185278" cy="400110"/>
          </a:xfrm>
          <a:prstGeom prst="rect">
            <a:avLst/>
          </a:prstGeom>
          <a:solidFill>
            <a:schemeClr val="accent6">
              <a:lumMod val="20000"/>
              <a:lumOff val="80000"/>
            </a:schemeClr>
          </a:solidFill>
        </p:spPr>
        <p:txBody>
          <a:bodyPr wrap="none" rtlCol="0">
            <a:spAutoFit/>
          </a:bodyPr>
          <a:lstStyle/>
          <a:p>
            <a:r>
              <a:rPr lang="en-US" altLang="zh-TW" sz="2000" b="1" dirty="0">
                <a:solidFill>
                  <a:schemeClr val="accent6">
                    <a:lumMod val="50000"/>
                  </a:schemeClr>
                </a:solidFill>
              </a:rPr>
              <a:t>Logistic Regression</a:t>
            </a:r>
            <a:endParaRPr lang="zh-TW" altLang="en-US" sz="2000" b="1" dirty="0">
              <a:solidFill>
                <a:schemeClr val="accent6">
                  <a:lumMod val="50000"/>
                </a:schemeClr>
              </a:solidFill>
            </a:endParaRPr>
          </a:p>
        </p:txBody>
      </p:sp>
      <p:sp>
        <p:nvSpPr>
          <p:cNvPr id="16" name="文字方塊 15">
            <a:extLst>
              <a:ext uri="{FF2B5EF4-FFF2-40B4-BE49-F238E27FC236}">
                <a16:creationId xmlns:a16="http://schemas.microsoft.com/office/drawing/2014/main" id="{BE072BB4-0521-45F6-831B-219E90B41AED}"/>
              </a:ext>
            </a:extLst>
          </p:cNvPr>
          <p:cNvSpPr txBox="1"/>
          <p:nvPr/>
        </p:nvSpPr>
        <p:spPr>
          <a:xfrm>
            <a:off x="3801738" y="3167801"/>
            <a:ext cx="1466812" cy="400110"/>
          </a:xfrm>
          <a:prstGeom prst="rect">
            <a:avLst/>
          </a:prstGeom>
          <a:solidFill>
            <a:schemeClr val="accent2">
              <a:lumMod val="20000"/>
              <a:lumOff val="80000"/>
            </a:schemeClr>
          </a:solidFill>
        </p:spPr>
        <p:txBody>
          <a:bodyPr wrap="none" rtlCol="0">
            <a:spAutoFit/>
          </a:bodyPr>
          <a:lstStyle/>
          <a:p>
            <a:r>
              <a:rPr lang="en-US" altLang="zh-TW" sz="2000" b="1" dirty="0">
                <a:solidFill>
                  <a:srgbClr val="C00000"/>
                </a:solidFill>
              </a:rPr>
              <a:t>Naive Bayes</a:t>
            </a:r>
            <a:endParaRPr lang="zh-TW" altLang="en-US" sz="2000" b="1" dirty="0">
              <a:solidFill>
                <a:srgbClr val="C00000"/>
              </a:solidFill>
            </a:endParaRPr>
          </a:p>
        </p:txBody>
      </p:sp>
      <p:sp>
        <p:nvSpPr>
          <p:cNvPr id="17" name="文字方塊 16">
            <a:extLst>
              <a:ext uri="{FF2B5EF4-FFF2-40B4-BE49-F238E27FC236}">
                <a16:creationId xmlns:a16="http://schemas.microsoft.com/office/drawing/2014/main" id="{B1039EDD-4E6F-433A-BE97-E69EADE0508F}"/>
              </a:ext>
            </a:extLst>
          </p:cNvPr>
          <p:cNvSpPr txBox="1"/>
          <p:nvPr/>
        </p:nvSpPr>
        <p:spPr>
          <a:xfrm>
            <a:off x="6039657" y="3162505"/>
            <a:ext cx="2828403" cy="400110"/>
          </a:xfrm>
          <a:prstGeom prst="rect">
            <a:avLst/>
          </a:prstGeom>
          <a:solidFill>
            <a:schemeClr val="bg2">
              <a:lumMod val="90000"/>
            </a:schemeClr>
          </a:solidFill>
        </p:spPr>
        <p:txBody>
          <a:bodyPr wrap="none" rtlCol="0">
            <a:spAutoFit/>
          </a:bodyPr>
          <a:lstStyle/>
          <a:p>
            <a:r>
              <a:rPr lang="en-US" altLang="zh-TW" sz="2000" b="1">
                <a:solidFill>
                  <a:schemeClr val="bg2">
                    <a:lumMod val="10000"/>
                  </a:schemeClr>
                </a:solidFill>
              </a:rPr>
              <a:t>Support Vector Machine </a:t>
            </a:r>
            <a:endParaRPr lang="zh-TW" altLang="en-US" sz="2000" b="1" dirty="0">
              <a:solidFill>
                <a:schemeClr val="bg2">
                  <a:lumMod val="10000"/>
                </a:schemeClr>
              </a:solidFill>
            </a:endParaRPr>
          </a:p>
        </p:txBody>
      </p:sp>
      <p:sp>
        <p:nvSpPr>
          <p:cNvPr id="18" name="文字方塊 17">
            <a:extLst>
              <a:ext uri="{FF2B5EF4-FFF2-40B4-BE49-F238E27FC236}">
                <a16:creationId xmlns:a16="http://schemas.microsoft.com/office/drawing/2014/main" id="{D4F97575-AD46-46A2-AC58-E58124634908}"/>
              </a:ext>
            </a:extLst>
          </p:cNvPr>
          <p:cNvSpPr txBox="1"/>
          <p:nvPr/>
        </p:nvSpPr>
        <p:spPr>
          <a:xfrm>
            <a:off x="9690463" y="3162505"/>
            <a:ext cx="1087734" cy="400110"/>
          </a:xfrm>
          <a:prstGeom prst="rect">
            <a:avLst/>
          </a:prstGeom>
          <a:solidFill>
            <a:schemeClr val="accent1">
              <a:lumMod val="20000"/>
              <a:lumOff val="80000"/>
            </a:schemeClr>
          </a:solidFill>
        </p:spPr>
        <p:txBody>
          <a:bodyPr wrap="none" rtlCol="0">
            <a:spAutoFit/>
          </a:bodyPr>
          <a:lstStyle/>
          <a:p>
            <a:r>
              <a:rPr lang="en-US" altLang="zh-TW" sz="2000" b="1" dirty="0" err="1">
                <a:solidFill>
                  <a:schemeClr val="accent5">
                    <a:lumMod val="50000"/>
                  </a:schemeClr>
                </a:solidFill>
              </a:rPr>
              <a:t>XGBoost</a:t>
            </a:r>
            <a:endParaRPr lang="zh-TW" altLang="en-US" sz="2000" b="1" dirty="0">
              <a:solidFill>
                <a:schemeClr val="accent5">
                  <a:lumMod val="50000"/>
                </a:schemeClr>
              </a:solidFill>
            </a:endParaRPr>
          </a:p>
        </p:txBody>
      </p:sp>
      <p:sp>
        <p:nvSpPr>
          <p:cNvPr id="19" name="文字方塊 18">
            <a:extLst>
              <a:ext uri="{FF2B5EF4-FFF2-40B4-BE49-F238E27FC236}">
                <a16:creationId xmlns:a16="http://schemas.microsoft.com/office/drawing/2014/main" id="{6E56112B-C413-42FB-8E30-0D96342E897F}"/>
              </a:ext>
            </a:extLst>
          </p:cNvPr>
          <p:cNvSpPr txBox="1"/>
          <p:nvPr/>
        </p:nvSpPr>
        <p:spPr>
          <a:xfrm>
            <a:off x="3917960" y="6122568"/>
            <a:ext cx="764055" cy="400110"/>
          </a:xfrm>
          <a:prstGeom prst="rect">
            <a:avLst/>
          </a:prstGeom>
          <a:solidFill>
            <a:schemeClr val="accent4">
              <a:lumMod val="20000"/>
              <a:lumOff val="80000"/>
            </a:schemeClr>
          </a:solidFill>
        </p:spPr>
        <p:txBody>
          <a:bodyPr wrap="none" rtlCol="0">
            <a:spAutoFit/>
          </a:bodyPr>
          <a:lstStyle/>
          <a:p>
            <a:r>
              <a:rPr lang="en-US" altLang="zh-TW" sz="2000" b="1" dirty="0">
                <a:solidFill>
                  <a:schemeClr val="accent4">
                    <a:lumMod val="50000"/>
                  </a:schemeClr>
                </a:solidFill>
              </a:rPr>
              <a:t>LSTM</a:t>
            </a:r>
            <a:endParaRPr lang="zh-TW" altLang="en-US" sz="2000" b="1" dirty="0">
              <a:solidFill>
                <a:schemeClr val="accent4">
                  <a:lumMod val="50000"/>
                </a:schemeClr>
              </a:solidFill>
            </a:endParaRPr>
          </a:p>
        </p:txBody>
      </p:sp>
      <p:sp>
        <p:nvSpPr>
          <p:cNvPr id="20" name="文字方塊 19">
            <a:extLst>
              <a:ext uri="{FF2B5EF4-FFF2-40B4-BE49-F238E27FC236}">
                <a16:creationId xmlns:a16="http://schemas.microsoft.com/office/drawing/2014/main" id="{B23BDB29-02BE-4DE9-B435-164D05F90E7D}"/>
              </a:ext>
            </a:extLst>
          </p:cNvPr>
          <p:cNvSpPr txBox="1"/>
          <p:nvPr/>
        </p:nvSpPr>
        <p:spPr>
          <a:xfrm>
            <a:off x="7908541" y="6122568"/>
            <a:ext cx="657552" cy="400110"/>
          </a:xfrm>
          <a:prstGeom prst="rect">
            <a:avLst/>
          </a:prstGeom>
          <a:solidFill>
            <a:schemeClr val="tx1">
              <a:lumMod val="95000"/>
              <a:lumOff val="5000"/>
            </a:schemeClr>
          </a:solidFill>
        </p:spPr>
        <p:txBody>
          <a:bodyPr wrap="none" rtlCol="0">
            <a:spAutoFit/>
          </a:bodyPr>
          <a:lstStyle/>
          <a:p>
            <a:r>
              <a:rPr lang="en-US" altLang="zh-TW" sz="2000" b="1" dirty="0">
                <a:solidFill>
                  <a:schemeClr val="bg1"/>
                </a:solidFill>
              </a:rPr>
              <a:t>CNN</a:t>
            </a:r>
            <a:endParaRPr lang="zh-TW" altLang="en-US" sz="2000" b="1" dirty="0">
              <a:solidFill>
                <a:schemeClr val="bg1"/>
              </a:solidFill>
            </a:endParaRPr>
          </a:p>
        </p:txBody>
      </p:sp>
      <p:sp>
        <p:nvSpPr>
          <p:cNvPr id="8" name="矩形 7">
            <a:extLst>
              <a:ext uri="{FF2B5EF4-FFF2-40B4-BE49-F238E27FC236}">
                <a16:creationId xmlns:a16="http://schemas.microsoft.com/office/drawing/2014/main" id="{BD6A9938-9D83-41CC-90D3-570A337F8C31}"/>
              </a:ext>
            </a:extLst>
          </p:cNvPr>
          <p:cNvSpPr/>
          <p:nvPr/>
        </p:nvSpPr>
        <p:spPr>
          <a:xfrm>
            <a:off x="1562582" y="3946967"/>
            <a:ext cx="8576841" cy="277450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5470F70A-B03E-4616-94BB-0D73B8CB83B0}"/>
              </a:ext>
            </a:extLst>
          </p:cNvPr>
          <p:cNvSpPr txBox="1"/>
          <p:nvPr/>
        </p:nvSpPr>
        <p:spPr>
          <a:xfrm>
            <a:off x="9639167" y="5103388"/>
            <a:ext cx="2031325" cy="461665"/>
          </a:xfrm>
          <a:prstGeom prst="rect">
            <a:avLst/>
          </a:prstGeom>
          <a:solidFill>
            <a:schemeClr val="accent2">
              <a:lumMod val="20000"/>
              <a:lumOff val="80000"/>
            </a:schemeClr>
          </a:solidFill>
        </p:spPr>
        <p:txBody>
          <a:bodyPr wrap="none" rtlCol="0">
            <a:spAutoFit/>
          </a:bodyPr>
          <a:lstStyle/>
          <a:p>
            <a:r>
              <a:rPr lang="zh-TW" altLang="en-US" sz="2400" b="1" dirty="0">
                <a:solidFill>
                  <a:srgbClr val="FF0000"/>
                </a:solidFill>
                <a:latin typeface="微軟正黑體" panose="020B0604030504040204" pitchFamily="34" charset="-120"/>
                <a:ea typeface="微軟正黑體" panose="020B0604030504040204" pitchFamily="34" charset="-120"/>
              </a:rPr>
              <a:t>深度學習方法</a:t>
            </a:r>
          </a:p>
        </p:txBody>
      </p:sp>
    </p:spTree>
    <p:extLst>
      <p:ext uri="{BB962C8B-B14F-4D97-AF65-F5344CB8AC3E}">
        <p14:creationId xmlns:p14="http://schemas.microsoft.com/office/powerpoint/2010/main" val="1881936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9CC5BC43-5A30-4704-9B4D-A2E31F4259FB}"/>
              </a:ext>
            </a:extLst>
          </p:cNvPr>
          <p:cNvSpPr>
            <a:spLocks noGrp="1"/>
          </p:cNvSpPr>
          <p:nvPr>
            <p:ph idx="1"/>
          </p:nvPr>
        </p:nvSpPr>
        <p:spPr>
          <a:xfrm>
            <a:off x="838200" y="1592297"/>
            <a:ext cx="10515600" cy="4351338"/>
          </a:xfrm>
        </p:spPr>
        <p:txBody>
          <a:bodyPr>
            <a:normAutofit/>
          </a:bodyPr>
          <a:lstStyle/>
          <a:p>
            <a:r>
              <a:rPr lang="zh-TW" altLang="en-US" dirty="0"/>
              <a:t>基於 </a:t>
            </a:r>
            <a:r>
              <a:rPr lang="en-US" altLang="zh-TW" dirty="0"/>
              <a:t>Gradient Boosted Decision Tree (GBDT) </a:t>
            </a:r>
          </a:p>
          <a:p>
            <a:r>
              <a:rPr lang="zh-TW" altLang="en-US" dirty="0"/>
              <a:t>基於決策樹的集成機器學習算法</a:t>
            </a:r>
            <a:endParaRPr lang="en-US" altLang="zh-TW" dirty="0"/>
          </a:p>
          <a:p>
            <a:r>
              <a:rPr lang="zh-TW" altLang="en-US" dirty="0"/>
              <a:t>梯度提升（</a:t>
            </a:r>
            <a:r>
              <a:rPr lang="en-US" altLang="zh-TW" dirty="0"/>
              <a:t>Gradient Boosting</a:t>
            </a:r>
            <a:r>
              <a:rPr lang="zh-TW" altLang="en-US" dirty="0"/>
              <a:t>）框架</a:t>
            </a:r>
            <a:endParaRPr lang="en-US" altLang="zh-TW" dirty="0"/>
          </a:p>
          <a:p>
            <a:pPr marL="0" indent="0">
              <a:buNone/>
            </a:pPr>
            <a:endParaRPr lang="zh-TW" altLang="en-US" dirty="0"/>
          </a:p>
        </p:txBody>
      </p:sp>
      <p:sp>
        <p:nvSpPr>
          <p:cNvPr id="4" name="投影片編號版面配置區 3">
            <a:extLst>
              <a:ext uri="{FF2B5EF4-FFF2-40B4-BE49-F238E27FC236}">
                <a16:creationId xmlns:a16="http://schemas.microsoft.com/office/drawing/2014/main" id="{846F031B-DBDC-43DB-83CA-3840604FF0DE}"/>
              </a:ext>
            </a:extLst>
          </p:cNvPr>
          <p:cNvSpPr>
            <a:spLocks noGrp="1"/>
          </p:cNvSpPr>
          <p:nvPr>
            <p:ph type="sldNum" sz="quarter" idx="12"/>
          </p:nvPr>
        </p:nvSpPr>
        <p:spPr/>
        <p:txBody>
          <a:bodyPr/>
          <a:lstStyle/>
          <a:p>
            <a:fld id="{93803A6D-EC14-414F-8472-80204676D953}" type="slidenum">
              <a:rPr lang="zh-TW" altLang="en-US" smtClean="0"/>
              <a:t>14</a:t>
            </a:fld>
            <a:endParaRPr lang="zh-TW" altLang="en-US"/>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4837" y="3392414"/>
            <a:ext cx="5622325" cy="3060956"/>
          </a:xfrm>
          <a:prstGeom prst="rect">
            <a:avLst/>
          </a:prstGeom>
        </p:spPr>
      </p:pic>
      <p:sp>
        <p:nvSpPr>
          <p:cNvPr id="6" name="矩形 5">
            <a:extLst>
              <a:ext uri="{FF2B5EF4-FFF2-40B4-BE49-F238E27FC236}">
                <a16:creationId xmlns:a16="http://schemas.microsoft.com/office/drawing/2014/main" id="{7F8E8663-5731-4B9F-8826-C8D4D9989A70}"/>
              </a:ext>
            </a:extLst>
          </p:cNvPr>
          <p:cNvSpPr/>
          <p:nvPr/>
        </p:nvSpPr>
        <p:spPr>
          <a:xfrm>
            <a:off x="0" y="1"/>
            <a:ext cx="12192000" cy="108256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標題 1">
            <a:extLst>
              <a:ext uri="{FF2B5EF4-FFF2-40B4-BE49-F238E27FC236}">
                <a16:creationId xmlns:a16="http://schemas.microsoft.com/office/drawing/2014/main" id="{A1A6DBCA-BE03-4840-A81F-9DF8A5FA60E0}"/>
              </a:ext>
            </a:extLst>
          </p:cNvPr>
          <p:cNvSpPr txBox="1">
            <a:spLocks/>
          </p:cNvSpPr>
          <p:nvPr/>
        </p:nvSpPr>
        <p:spPr>
          <a:xfrm>
            <a:off x="839788" y="1"/>
            <a:ext cx="10515600" cy="1179582"/>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en-US" altLang="zh-TW" dirty="0" err="1">
                <a:solidFill>
                  <a:schemeClr val="bg1"/>
                </a:solidFill>
              </a:rPr>
              <a:t>XGBoost</a:t>
            </a:r>
            <a:endParaRPr lang="zh-TW" altLang="en-US" dirty="0">
              <a:solidFill>
                <a:schemeClr val="bg1"/>
              </a:solidFill>
            </a:endParaRPr>
          </a:p>
        </p:txBody>
      </p:sp>
    </p:spTree>
    <p:extLst>
      <p:ext uri="{BB962C8B-B14F-4D97-AF65-F5344CB8AC3E}">
        <p14:creationId xmlns:p14="http://schemas.microsoft.com/office/powerpoint/2010/main" val="367735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EC68875-67C9-4AF9-B223-19FE514619D2}"/>
              </a:ext>
            </a:extLst>
          </p:cNvPr>
          <p:cNvSpPr>
            <a:spLocks noGrp="1"/>
          </p:cNvSpPr>
          <p:nvPr>
            <p:ph idx="1"/>
          </p:nvPr>
        </p:nvSpPr>
        <p:spPr>
          <a:xfrm>
            <a:off x="839788" y="1543787"/>
            <a:ext cx="10881360" cy="4351338"/>
          </a:xfrm>
        </p:spPr>
        <p:txBody>
          <a:bodyPr>
            <a:normAutofit/>
          </a:bodyPr>
          <a:lstStyle/>
          <a:p>
            <a:r>
              <a:rPr lang="zh-TW" altLang="en-US" sz="2400" dirty="0"/>
              <a:t>與一般的時間序列神經網路相比，</a:t>
            </a:r>
            <a:r>
              <a:rPr lang="en-US" altLang="zh-TW" sz="2400" dirty="0"/>
              <a:t>LSTM</a:t>
            </a:r>
            <a:r>
              <a:rPr lang="zh-TW" altLang="en-US" sz="2400" dirty="0"/>
              <a:t>新增三個閘門：</a:t>
            </a:r>
            <a:endParaRPr lang="en-US" altLang="zh-TW" sz="2400" dirty="0"/>
          </a:p>
          <a:p>
            <a:pPr lvl="1"/>
            <a:r>
              <a:rPr lang="zh-TW" altLang="en-US" sz="2000" dirty="0"/>
              <a:t>輸入閘 （</a:t>
            </a:r>
            <a:r>
              <a:rPr lang="en-US" altLang="zh-TW" sz="2000" dirty="0"/>
              <a:t>Input gate</a:t>
            </a:r>
            <a:r>
              <a:rPr lang="zh-TW" altLang="en-US" sz="2000" dirty="0"/>
              <a:t>）</a:t>
            </a:r>
            <a:endParaRPr lang="en-US" altLang="zh-TW" sz="2000" dirty="0"/>
          </a:p>
          <a:p>
            <a:pPr lvl="1"/>
            <a:r>
              <a:rPr lang="zh-TW" altLang="en-US" sz="2000" dirty="0"/>
              <a:t>遺忘閘（</a:t>
            </a:r>
            <a:r>
              <a:rPr lang="en-US" altLang="zh-TW" sz="2000" dirty="0"/>
              <a:t>Forget gate</a:t>
            </a:r>
            <a:r>
              <a:rPr lang="zh-TW" altLang="en-US" sz="2000" dirty="0"/>
              <a:t>）</a:t>
            </a:r>
            <a:endParaRPr lang="en-US" altLang="zh-TW" sz="2000" dirty="0"/>
          </a:p>
          <a:p>
            <a:pPr lvl="1"/>
            <a:r>
              <a:rPr lang="zh-TW" altLang="en-US" sz="2000" dirty="0"/>
              <a:t>輸出閘（</a:t>
            </a:r>
            <a:r>
              <a:rPr lang="en-US" altLang="zh-TW" sz="2000" dirty="0"/>
              <a:t>Output gate</a:t>
            </a:r>
            <a:r>
              <a:rPr lang="zh-TW" altLang="en-US" sz="2000" dirty="0"/>
              <a:t>）。</a:t>
            </a:r>
            <a:endParaRPr lang="en-US" altLang="zh-TW" sz="2000" dirty="0"/>
          </a:p>
          <a:p>
            <a:r>
              <a:rPr lang="en-US" altLang="zh-TW" sz="2400" dirty="0"/>
              <a:t>LSTM</a:t>
            </a:r>
            <a:r>
              <a:rPr lang="zh-TW" altLang="en-US" sz="2400" dirty="0"/>
              <a:t>透過記憶細胞的狀態（</a:t>
            </a:r>
            <a:r>
              <a:rPr lang="en-US" altLang="zh-TW" sz="2400" dirty="0"/>
              <a:t>Cell state)</a:t>
            </a:r>
            <a:r>
              <a:rPr lang="zh-TW" altLang="en-US" sz="2400" dirty="0"/>
              <a:t>，可以通過門控狀態來控制傳輸狀態，</a:t>
            </a:r>
            <a:r>
              <a:rPr lang="zh-TW" altLang="en-US" sz="2400" b="1" dirty="0"/>
              <a:t>記住需要連續記憶的，忘記不重要的資訊</a:t>
            </a:r>
            <a:r>
              <a:rPr lang="zh-TW" altLang="en-US" sz="2400" dirty="0"/>
              <a:t>。</a:t>
            </a:r>
          </a:p>
        </p:txBody>
      </p:sp>
      <p:sp>
        <p:nvSpPr>
          <p:cNvPr id="4" name="投影片編號版面配置區 3">
            <a:extLst>
              <a:ext uri="{FF2B5EF4-FFF2-40B4-BE49-F238E27FC236}">
                <a16:creationId xmlns:a16="http://schemas.microsoft.com/office/drawing/2014/main" id="{29A5CBA9-0DA1-48DD-BCB7-FBEAFB727C87}"/>
              </a:ext>
            </a:extLst>
          </p:cNvPr>
          <p:cNvSpPr>
            <a:spLocks noGrp="1"/>
          </p:cNvSpPr>
          <p:nvPr>
            <p:ph type="sldNum" sz="quarter" idx="12"/>
          </p:nvPr>
        </p:nvSpPr>
        <p:spPr/>
        <p:txBody>
          <a:bodyPr/>
          <a:lstStyle/>
          <a:p>
            <a:fld id="{93803A6D-EC14-414F-8472-80204676D953}" type="slidenum">
              <a:rPr lang="zh-TW" altLang="en-US" smtClean="0"/>
              <a:t>15</a:t>
            </a:fld>
            <a:endParaRPr lang="zh-TW" altLang="en-US"/>
          </a:p>
        </p:txBody>
      </p:sp>
      <p:pic>
        <p:nvPicPr>
          <p:cNvPr id="6" name="Picture 18" descr="File:The LSTM cell.png - Wikimedia Commons">
            <a:extLst>
              <a:ext uri="{FF2B5EF4-FFF2-40B4-BE49-F238E27FC236}">
                <a16:creationId xmlns:a16="http://schemas.microsoft.com/office/drawing/2014/main" id="{D970AB83-E630-4548-8EFD-DFCC9D4D9D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157" b="36035"/>
          <a:stretch/>
        </p:blipFill>
        <p:spPr bwMode="auto">
          <a:xfrm>
            <a:off x="2592512" y="3719456"/>
            <a:ext cx="6141082" cy="283847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1957E9C1-504C-4207-B97F-796CE9C1CECF}"/>
              </a:ext>
            </a:extLst>
          </p:cNvPr>
          <p:cNvSpPr/>
          <p:nvPr/>
        </p:nvSpPr>
        <p:spPr>
          <a:xfrm>
            <a:off x="0" y="1"/>
            <a:ext cx="12192000" cy="108256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標題 1">
            <a:extLst>
              <a:ext uri="{FF2B5EF4-FFF2-40B4-BE49-F238E27FC236}">
                <a16:creationId xmlns:a16="http://schemas.microsoft.com/office/drawing/2014/main" id="{C2BE2C54-5C68-455C-B3D7-B7FF590C6502}"/>
              </a:ext>
            </a:extLst>
          </p:cNvPr>
          <p:cNvSpPr txBox="1">
            <a:spLocks/>
          </p:cNvSpPr>
          <p:nvPr/>
        </p:nvSpPr>
        <p:spPr>
          <a:xfrm>
            <a:off x="839788" y="1"/>
            <a:ext cx="10515600" cy="1179582"/>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zh-TW" altLang="en-US" dirty="0">
                <a:solidFill>
                  <a:schemeClr val="bg1"/>
                </a:solidFill>
              </a:rPr>
              <a:t>長短期記憶模型 </a:t>
            </a:r>
            <a:r>
              <a:rPr lang="en-US" altLang="zh-TW" dirty="0">
                <a:solidFill>
                  <a:schemeClr val="bg1"/>
                </a:solidFill>
              </a:rPr>
              <a:t>LSTM</a:t>
            </a:r>
            <a:endParaRPr lang="zh-TW" altLang="en-US" dirty="0">
              <a:solidFill>
                <a:schemeClr val="bg1"/>
              </a:solidFill>
            </a:endParaRPr>
          </a:p>
        </p:txBody>
      </p:sp>
    </p:spTree>
    <p:extLst>
      <p:ext uri="{BB962C8B-B14F-4D97-AF65-F5344CB8AC3E}">
        <p14:creationId xmlns:p14="http://schemas.microsoft.com/office/powerpoint/2010/main" val="3936743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EBBEB80A-0D6C-490A-956F-5DFB9D032803}"/>
              </a:ext>
            </a:extLst>
          </p:cNvPr>
          <p:cNvSpPr>
            <a:spLocks noGrp="1"/>
          </p:cNvSpPr>
          <p:nvPr>
            <p:ph idx="1"/>
          </p:nvPr>
        </p:nvSpPr>
        <p:spPr/>
        <p:txBody>
          <a:bodyPr>
            <a:normAutofit/>
          </a:bodyPr>
          <a:lstStyle/>
          <a:p>
            <a:pPr marL="0" indent="0">
              <a:buNone/>
            </a:pPr>
            <a:r>
              <a:rPr lang="zh-TW" altLang="en-US" b="1" dirty="0"/>
              <a:t>論文 </a:t>
            </a:r>
            <a:r>
              <a:rPr lang="en-US" altLang="zh-TW" b="1" dirty="0"/>
              <a:t>1</a:t>
            </a:r>
            <a:r>
              <a:rPr lang="zh-TW" altLang="en-US" b="1" dirty="0"/>
              <a:t>：</a:t>
            </a:r>
            <a:r>
              <a:rPr lang="en-US" altLang="zh-TW" b="1" dirty="0"/>
              <a:t>Fake Review Detection on Yelp Dataset Using Classification Techniques in Machine Learning</a:t>
            </a:r>
            <a:r>
              <a:rPr lang="zh-TW" altLang="en-US" b="1" dirty="0"/>
              <a:t> </a:t>
            </a:r>
            <a:r>
              <a:rPr lang="en-US" altLang="zh-TW" u="sng" dirty="0">
                <a:hlinkClick r:id="rId3"/>
              </a:rPr>
              <a:t>https://ieeexplore.ieee.org/document/9055644</a:t>
            </a:r>
            <a:endParaRPr lang="zh-TW" altLang="en-US" dirty="0"/>
          </a:p>
          <a:p>
            <a:pPr marL="0" indent="0">
              <a:buNone/>
            </a:pPr>
            <a:endParaRPr lang="en-US" altLang="zh-TW" dirty="0"/>
          </a:p>
          <a:p>
            <a:r>
              <a:rPr lang="zh-TW" altLang="en-US" dirty="0">
                <a:solidFill>
                  <a:srgbClr val="FF0000"/>
                </a:solidFill>
              </a:rPr>
              <a:t>四種</a:t>
            </a:r>
            <a:r>
              <a:rPr lang="zh-TW" altLang="en-US" dirty="0"/>
              <a:t>不同的機器學習方法建立假評論偵測模型</a:t>
            </a:r>
            <a:r>
              <a:rPr lang="en-US" altLang="zh-TW" dirty="0"/>
              <a:t>(Logistic Regression </a:t>
            </a:r>
            <a:r>
              <a:rPr lang="zh-TW" altLang="en-US" dirty="0"/>
              <a:t>、</a:t>
            </a:r>
            <a:r>
              <a:rPr lang="en-US" altLang="zh-TW" dirty="0"/>
              <a:t>Naïve Bayes</a:t>
            </a:r>
            <a:r>
              <a:rPr lang="zh-TW" altLang="en-US" dirty="0"/>
              <a:t>、</a:t>
            </a:r>
            <a:r>
              <a:rPr lang="en-US" altLang="zh-TW"/>
              <a:t>SVM</a:t>
            </a:r>
            <a:r>
              <a:rPr lang="zh-TW" altLang="en-US"/>
              <a:t>、 </a:t>
            </a:r>
            <a:r>
              <a:rPr lang="en-US" altLang="zh-TW" dirty="0" err="1"/>
              <a:t>XGBoost</a:t>
            </a:r>
            <a:r>
              <a:rPr lang="en-US" altLang="zh-TW" dirty="0"/>
              <a:t>)</a:t>
            </a:r>
          </a:p>
          <a:p>
            <a:r>
              <a:rPr lang="zh-TW" altLang="en-US" dirty="0"/>
              <a:t>沒有使用到深度學習方法</a:t>
            </a:r>
            <a:endParaRPr lang="en-US" altLang="zh-TW" dirty="0"/>
          </a:p>
          <a:p>
            <a:r>
              <a:rPr lang="zh-TW" altLang="en-US" dirty="0"/>
              <a:t>沒有對真實評論與寫手之評論做更進一步的探討分析。</a:t>
            </a:r>
            <a:endParaRPr lang="en-US" altLang="zh-TW" dirty="0"/>
          </a:p>
        </p:txBody>
      </p:sp>
      <p:sp>
        <p:nvSpPr>
          <p:cNvPr id="4" name="投影片編號版面配置區 3">
            <a:extLst>
              <a:ext uri="{FF2B5EF4-FFF2-40B4-BE49-F238E27FC236}">
                <a16:creationId xmlns:a16="http://schemas.microsoft.com/office/drawing/2014/main" id="{249204B5-D136-4AF5-A93A-DBB47FBABF49}"/>
              </a:ext>
            </a:extLst>
          </p:cNvPr>
          <p:cNvSpPr>
            <a:spLocks noGrp="1"/>
          </p:cNvSpPr>
          <p:nvPr>
            <p:ph type="sldNum" sz="quarter" idx="12"/>
          </p:nvPr>
        </p:nvSpPr>
        <p:spPr/>
        <p:txBody>
          <a:bodyPr/>
          <a:lstStyle/>
          <a:p>
            <a:fld id="{93803A6D-EC14-414F-8472-80204676D953}" type="slidenum">
              <a:rPr lang="zh-TW" altLang="en-US" smtClean="0"/>
              <a:t>16</a:t>
            </a:fld>
            <a:endParaRPr lang="zh-TW" altLang="en-US"/>
          </a:p>
        </p:txBody>
      </p:sp>
      <p:sp>
        <p:nvSpPr>
          <p:cNvPr id="7" name="矩形 6">
            <a:extLst>
              <a:ext uri="{FF2B5EF4-FFF2-40B4-BE49-F238E27FC236}">
                <a16:creationId xmlns:a16="http://schemas.microsoft.com/office/drawing/2014/main" id="{7B01CEF4-A5E5-4C9A-A875-1DCB4F420C8F}"/>
              </a:ext>
            </a:extLst>
          </p:cNvPr>
          <p:cNvSpPr/>
          <p:nvPr/>
        </p:nvSpPr>
        <p:spPr>
          <a:xfrm>
            <a:off x="0" y="1"/>
            <a:ext cx="12192000" cy="108256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標題 1">
            <a:extLst>
              <a:ext uri="{FF2B5EF4-FFF2-40B4-BE49-F238E27FC236}">
                <a16:creationId xmlns:a16="http://schemas.microsoft.com/office/drawing/2014/main" id="{B97AF913-A348-4CB5-8D56-97AE30A65AA9}"/>
              </a:ext>
            </a:extLst>
          </p:cNvPr>
          <p:cNvSpPr txBox="1">
            <a:spLocks/>
          </p:cNvSpPr>
          <p:nvPr/>
        </p:nvSpPr>
        <p:spPr>
          <a:xfrm>
            <a:off x="839788" y="1"/>
            <a:ext cx="10515600" cy="1179582"/>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zh-TW" altLang="en-US" dirty="0">
                <a:solidFill>
                  <a:schemeClr val="bg1"/>
                </a:solidFill>
              </a:rPr>
              <a:t>文獻探討</a:t>
            </a:r>
          </a:p>
        </p:txBody>
      </p:sp>
    </p:spTree>
    <p:extLst>
      <p:ext uri="{BB962C8B-B14F-4D97-AF65-F5344CB8AC3E}">
        <p14:creationId xmlns:p14="http://schemas.microsoft.com/office/powerpoint/2010/main" val="2320028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EBBEB80A-0D6C-490A-956F-5DFB9D032803}"/>
              </a:ext>
            </a:extLst>
          </p:cNvPr>
          <p:cNvSpPr>
            <a:spLocks noGrp="1"/>
          </p:cNvSpPr>
          <p:nvPr>
            <p:ph idx="1"/>
          </p:nvPr>
        </p:nvSpPr>
        <p:spPr/>
        <p:txBody>
          <a:bodyPr/>
          <a:lstStyle/>
          <a:p>
            <a:pPr marL="0" indent="0">
              <a:buNone/>
            </a:pPr>
            <a:r>
              <a:rPr lang="zh-TW" altLang="en-US" b="1" dirty="0"/>
              <a:t>論文 </a:t>
            </a:r>
            <a:r>
              <a:rPr lang="en-US" altLang="zh-TW" b="1" dirty="0"/>
              <a:t>2</a:t>
            </a:r>
            <a:r>
              <a:rPr lang="zh-TW" altLang="en-US" b="1" dirty="0"/>
              <a:t>：應用深度學習技術於網路虛假評論偵測</a:t>
            </a:r>
            <a:r>
              <a:rPr lang="zh-TW" altLang="en-US" dirty="0"/>
              <a:t> </a:t>
            </a:r>
            <a:r>
              <a:rPr lang="en-US" altLang="zh-TW" u="sng" dirty="0">
                <a:hlinkClick r:id="rId3"/>
              </a:rPr>
              <a:t>http://jeb.cerps.org.tw/files/JEB2019-008.pdf</a:t>
            </a:r>
            <a:endParaRPr lang="en-US" altLang="zh-TW" u="sng" dirty="0"/>
          </a:p>
          <a:p>
            <a:pPr marL="0" indent="0">
              <a:buNone/>
            </a:pPr>
            <a:endParaRPr lang="zh-TW" altLang="en-US" dirty="0"/>
          </a:p>
          <a:p>
            <a:r>
              <a:rPr lang="zh-TW" altLang="en-US" dirty="0">
                <a:solidFill>
                  <a:srgbClr val="FF0000"/>
                </a:solidFill>
              </a:rPr>
              <a:t>深度神經網路</a:t>
            </a:r>
            <a:r>
              <a:rPr lang="zh-TW" altLang="en-US" dirty="0"/>
              <a:t>（</a:t>
            </a:r>
            <a:r>
              <a:rPr lang="en-US" altLang="zh-TW" dirty="0"/>
              <a:t>DNN</a:t>
            </a:r>
            <a:r>
              <a:rPr lang="zh-TW" altLang="en-US" dirty="0"/>
              <a:t>）、 </a:t>
            </a:r>
            <a:r>
              <a:rPr lang="zh-TW" altLang="en-US" dirty="0">
                <a:solidFill>
                  <a:srgbClr val="FF0000"/>
                </a:solidFill>
              </a:rPr>
              <a:t>卷積神經網路</a:t>
            </a:r>
            <a:r>
              <a:rPr lang="zh-TW" altLang="en-US" dirty="0"/>
              <a:t>（</a:t>
            </a:r>
            <a:r>
              <a:rPr lang="en-US" altLang="zh-TW" dirty="0"/>
              <a:t>CNN</a:t>
            </a:r>
            <a:r>
              <a:rPr lang="zh-TW" altLang="en-US" dirty="0"/>
              <a:t>）、 </a:t>
            </a:r>
            <a:r>
              <a:rPr lang="zh-TW" altLang="en-US" dirty="0">
                <a:solidFill>
                  <a:srgbClr val="FF0000"/>
                </a:solidFill>
              </a:rPr>
              <a:t>長短期記憶模型</a:t>
            </a:r>
            <a:r>
              <a:rPr lang="zh-TW" altLang="en-US" dirty="0"/>
              <a:t>（</a:t>
            </a:r>
            <a:r>
              <a:rPr lang="en-US" altLang="zh-TW" dirty="0"/>
              <a:t>LSTM</a:t>
            </a:r>
            <a:r>
              <a:rPr lang="zh-TW" altLang="en-US" dirty="0"/>
              <a:t>）建構網路虛假評論偵測模型</a:t>
            </a:r>
            <a:endParaRPr lang="en-US" altLang="zh-TW" dirty="0"/>
          </a:p>
          <a:p>
            <a:r>
              <a:rPr lang="zh-TW" altLang="en-US" dirty="0"/>
              <a:t>台灣知名論壇</a:t>
            </a:r>
            <a:r>
              <a:rPr lang="en-US" altLang="zh-TW" dirty="0"/>
              <a:t>(Mobile01 </a:t>
            </a:r>
            <a:r>
              <a:rPr lang="zh-TW" altLang="en-US" dirty="0"/>
              <a:t>論壇</a:t>
            </a:r>
            <a:r>
              <a:rPr lang="en-US" altLang="zh-TW" dirty="0"/>
              <a:t>)</a:t>
            </a:r>
            <a:r>
              <a:rPr lang="zh-TW" altLang="en-US" dirty="0"/>
              <a:t>的</a:t>
            </a:r>
            <a:r>
              <a:rPr lang="zh-TW" altLang="en-US" dirty="0">
                <a:solidFill>
                  <a:srgbClr val="FF0000"/>
                </a:solidFill>
              </a:rPr>
              <a:t>虛假評論監控機制</a:t>
            </a:r>
          </a:p>
        </p:txBody>
      </p:sp>
      <p:sp>
        <p:nvSpPr>
          <p:cNvPr id="4" name="投影片編號版面配置區 3">
            <a:extLst>
              <a:ext uri="{FF2B5EF4-FFF2-40B4-BE49-F238E27FC236}">
                <a16:creationId xmlns:a16="http://schemas.microsoft.com/office/drawing/2014/main" id="{249204B5-D136-4AF5-A93A-DBB47FBABF49}"/>
              </a:ext>
            </a:extLst>
          </p:cNvPr>
          <p:cNvSpPr>
            <a:spLocks noGrp="1"/>
          </p:cNvSpPr>
          <p:nvPr>
            <p:ph type="sldNum" sz="quarter" idx="12"/>
          </p:nvPr>
        </p:nvSpPr>
        <p:spPr/>
        <p:txBody>
          <a:bodyPr/>
          <a:lstStyle/>
          <a:p>
            <a:fld id="{93803A6D-EC14-414F-8472-80204676D953}" type="slidenum">
              <a:rPr lang="zh-TW" altLang="en-US" smtClean="0"/>
              <a:t>17</a:t>
            </a:fld>
            <a:endParaRPr lang="zh-TW" altLang="en-US"/>
          </a:p>
        </p:txBody>
      </p:sp>
      <p:sp>
        <p:nvSpPr>
          <p:cNvPr id="7" name="矩形 6">
            <a:extLst>
              <a:ext uri="{FF2B5EF4-FFF2-40B4-BE49-F238E27FC236}">
                <a16:creationId xmlns:a16="http://schemas.microsoft.com/office/drawing/2014/main" id="{43A86183-93FB-4510-A27F-BB90D5B98D27}"/>
              </a:ext>
            </a:extLst>
          </p:cNvPr>
          <p:cNvSpPr/>
          <p:nvPr/>
        </p:nvSpPr>
        <p:spPr>
          <a:xfrm>
            <a:off x="0" y="1"/>
            <a:ext cx="12192000" cy="108256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標題 1">
            <a:extLst>
              <a:ext uri="{FF2B5EF4-FFF2-40B4-BE49-F238E27FC236}">
                <a16:creationId xmlns:a16="http://schemas.microsoft.com/office/drawing/2014/main" id="{8F0523BD-10B5-4AB9-9E18-68B16FA4F0A7}"/>
              </a:ext>
            </a:extLst>
          </p:cNvPr>
          <p:cNvSpPr txBox="1">
            <a:spLocks/>
          </p:cNvSpPr>
          <p:nvPr/>
        </p:nvSpPr>
        <p:spPr>
          <a:xfrm>
            <a:off x="839788" y="1"/>
            <a:ext cx="10515600" cy="1179582"/>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zh-TW" altLang="en-US" dirty="0">
                <a:solidFill>
                  <a:schemeClr val="bg1"/>
                </a:solidFill>
              </a:rPr>
              <a:t>文獻探討</a:t>
            </a:r>
          </a:p>
        </p:txBody>
      </p:sp>
    </p:spTree>
    <p:extLst>
      <p:ext uri="{BB962C8B-B14F-4D97-AF65-F5344CB8AC3E}">
        <p14:creationId xmlns:p14="http://schemas.microsoft.com/office/powerpoint/2010/main" val="2699094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6B6800-50DE-46FA-B39E-D66FD938B08B}"/>
              </a:ext>
            </a:extLst>
          </p:cNvPr>
          <p:cNvSpPr/>
          <p:nvPr/>
        </p:nvSpPr>
        <p:spPr>
          <a:xfrm>
            <a:off x="563880" y="0"/>
            <a:ext cx="3261361" cy="68580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標題 7">
            <a:extLst>
              <a:ext uri="{FF2B5EF4-FFF2-40B4-BE49-F238E27FC236}">
                <a16:creationId xmlns:a16="http://schemas.microsoft.com/office/drawing/2014/main" id="{53315E9E-A51B-44DB-969C-395E1EDACF96}"/>
              </a:ext>
            </a:extLst>
          </p:cNvPr>
          <p:cNvSpPr>
            <a:spLocks noGrp="1"/>
          </p:cNvSpPr>
          <p:nvPr>
            <p:ph type="title"/>
          </p:nvPr>
        </p:nvSpPr>
        <p:spPr>
          <a:xfrm>
            <a:off x="662939" y="2245042"/>
            <a:ext cx="3063241" cy="2367915"/>
          </a:xfrm>
        </p:spPr>
        <p:txBody>
          <a:bodyPr>
            <a:normAutofit fontScale="90000"/>
          </a:bodyPr>
          <a:lstStyle/>
          <a:p>
            <a:pPr>
              <a:lnSpc>
                <a:spcPct val="150000"/>
              </a:lnSpc>
            </a:pPr>
            <a:r>
              <a:rPr lang="en-US" altLang="zh-TW" sz="5400" dirty="0">
                <a:solidFill>
                  <a:schemeClr val="accent4">
                    <a:lumMod val="20000"/>
                    <a:lumOff val="80000"/>
                  </a:schemeClr>
                </a:solidFill>
              </a:rPr>
              <a:t>03.</a:t>
            </a:r>
            <a:br>
              <a:rPr lang="en-US" altLang="zh-TW" sz="5400" dirty="0"/>
            </a:br>
            <a:r>
              <a:rPr lang="zh-TW" altLang="en-US" sz="5400" dirty="0">
                <a:solidFill>
                  <a:schemeClr val="bg1"/>
                </a:solidFill>
              </a:rPr>
              <a:t>研究目標</a:t>
            </a:r>
          </a:p>
        </p:txBody>
      </p:sp>
      <p:sp>
        <p:nvSpPr>
          <p:cNvPr id="4" name="投影片編號版面配置區 3">
            <a:extLst>
              <a:ext uri="{FF2B5EF4-FFF2-40B4-BE49-F238E27FC236}">
                <a16:creationId xmlns:a16="http://schemas.microsoft.com/office/drawing/2014/main" id="{FE776625-C173-4910-A7A3-769D5362478C}"/>
              </a:ext>
            </a:extLst>
          </p:cNvPr>
          <p:cNvSpPr>
            <a:spLocks noGrp="1"/>
          </p:cNvSpPr>
          <p:nvPr>
            <p:ph type="sldNum" sz="quarter" idx="12"/>
          </p:nvPr>
        </p:nvSpPr>
        <p:spPr/>
        <p:txBody>
          <a:bodyPr/>
          <a:lstStyle/>
          <a:p>
            <a:fld id="{93803A6D-EC14-414F-8472-80204676D953}" type="slidenum">
              <a:rPr lang="zh-TW" altLang="en-US" smtClean="0"/>
              <a:t>18</a:t>
            </a:fld>
            <a:endParaRPr lang="zh-TW" altLang="en-US"/>
          </a:p>
        </p:txBody>
      </p:sp>
    </p:spTree>
    <p:extLst>
      <p:ext uri="{BB962C8B-B14F-4D97-AF65-F5344CB8AC3E}">
        <p14:creationId xmlns:p14="http://schemas.microsoft.com/office/powerpoint/2010/main" val="1785756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latin typeface="微軟正黑體"/>
                <a:ea typeface="微軟正黑體"/>
              </a:rPr>
              <a:t>研究目標</a:t>
            </a:r>
          </a:p>
        </p:txBody>
      </p:sp>
      <p:sp>
        <p:nvSpPr>
          <p:cNvPr id="4" name="投影片編號版面配置區 3"/>
          <p:cNvSpPr>
            <a:spLocks noGrp="1"/>
          </p:cNvSpPr>
          <p:nvPr>
            <p:ph type="sldNum" sz="quarter" idx="12"/>
          </p:nvPr>
        </p:nvSpPr>
        <p:spPr/>
        <p:txBody>
          <a:bodyPr/>
          <a:lstStyle/>
          <a:p>
            <a:fld id="{93803A6D-EC14-414F-8472-80204676D953}" type="slidenum">
              <a:rPr lang="zh-TW" altLang="en-US" smtClean="0"/>
              <a:t>19</a:t>
            </a:fld>
            <a:endParaRPr lang="zh-TW" altLang="en-US" dirty="0"/>
          </a:p>
        </p:txBody>
      </p:sp>
      <p:pic>
        <p:nvPicPr>
          <p:cNvPr id="6" name="圖片 5">
            <a:extLst>
              <a:ext uri="{FF2B5EF4-FFF2-40B4-BE49-F238E27FC236}">
                <a16:creationId xmlns:a16="http://schemas.microsoft.com/office/drawing/2014/main" id="{68FE54B3-B4CE-4D1C-9D3D-7AD979544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321" y="1771650"/>
            <a:ext cx="2249440" cy="2249440"/>
          </a:xfrm>
          <a:prstGeom prst="rect">
            <a:avLst/>
          </a:prstGeom>
        </p:spPr>
      </p:pic>
      <p:sp>
        <p:nvSpPr>
          <p:cNvPr id="7" name="文字方塊 6">
            <a:extLst>
              <a:ext uri="{FF2B5EF4-FFF2-40B4-BE49-F238E27FC236}">
                <a16:creationId xmlns:a16="http://schemas.microsoft.com/office/drawing/2014/main" id="{236D8D3A-3419-41A7-94A0-82E779AF7155}"/>
              </a:ext>
            </a:extLst>
          </p:cNvPr>
          <p:cNvSpPr txBox="1"/>
          <p:nvPr/>
        </p:nvSpPr>
        <p:spPr>
          <a:xfrm>
            <a:off x="516881" y="4430378"/>
            <a:ext cx="3416320" cy="892552"/>
          </a:xfrm>
          <a:prstGeom prst="rect">
            <a:avLst/>
          </a:prstGeom>
          <a:solidFill>
            <a:schemeClr val="accent2">
              <a:lumMod val="20000"/>
              <a:lumOff val="80000"/>
            </a:schemeClr>
          </a:solidFill>
        </p:spPr>
        <p:txBody>
          <a:bodyPr wrap="none" rtlCol="0">
            <a:spAutoFit/>
          </a:bodyPr>
          <a:lstStyle/>
          <a:p>
            <a:r>
              <a:rPr lang="zh-TW" altLang="en-US" sz="2400" b="1" dirty="0">
                <a:solidFill>
                  <a:srgbClr val="C00000"/>
                </a:solidFill>
                <a:latin typeface="微軟正黑體" panose="020B0604030504040204" pitchFamily="34" charset="-120"/>
                <a:ea typeface="微軟正黑體" panose="020B0604030504040204" pitchFamily="34" charset="-120"/>
              </a:rPr>
              <a:t>目標一、</a:t>
            </a:r>
            <a:endParaRPr lang="en-US" altLang="zh-TW" sz="2400" b="1" dirty="0">
              <a:solidFill>
                <a:srgbClr val="C00000"/>
              </a:solidFill>
              <a:latin typeface="微軟正黑體" panose="020B0604030504040204" pitchFamily="34" charset="-120"/>
              <a:ea typeface="微軟正黑體" panose="020B0604030504040204" pitchFamily="34" charset="-120"/>
            </a:endParaRPr>
          </a:p>
          <a:p>
            <a:r>
              <a:rPr lang="zh-TW" altLang="en-US" sz="2800" b="1" dirty="0">
                <a:solidFill>
                  <a:srgbClr val="C00000"/>
                </a:solidFill>
                <a:latin typeface="微軟正黑體" panose="020B0604030504040204" pitchFamily="34" charset="-120"/>
                <a:ea typeface="微軟正黑體" panose="020B0604030504040204" pitchFamily="34" charset="-120"/>
              </a:rPr>
              <a:t>建立假評論預測模型</a:t>
            </a:r>
            <a:endParaRPr lang="zh-TW" altLang="en-US" sz="2800" dirty="0">
              <a:solidFill>
                <a:srgbClr val="C00000"/>
              </a:solidFill>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EC0FB8D8-62D6-454B-A3CA-5F701F3872A7}"/>
              </a:ext>
            </a:extLst>
          </p:cNvPr>
          <p:cNvSpPr txBox="1"/>
          <p:nvPr/>
        </p:nvSpPr>
        <p:spPr>
          <a:xfrm>
            <a:off x="4567376" y="4430378"/>
            <a:ext cx="3057247" cy="1323439"/>
          </a:xfrm>
          <a:prstGeom prst="rect">
            <a:avLst/>
          </a:prstGeom>
          <a:solidFill>
            <a:schemeClr val="accent5">
              <a:lumMod val="20000"/>
              <a:lumOff val="80000"/>
            </a:schemeClr>
          </a:solidFill>
        </p:spPr>
        <p:txBody>
          <a:bodyPr wrap="none" rtlCol="0">
            <a:spAutoFit/>
          </a:bodyPr>
          <a:lstStyle/>
          <a:p>
            <a:r>
              <a:rPr lang="zh-TW" altLang="en-US" sz="2400" b="1" dirty="0">
                <a:solidFill>
                  <a:schemeClr val="accent1">
                    <a:lumMod val="50000"/>
                  </a:schemeClr>
                </a:solidFill>
                <a:latin typeface="微軟正黑體" panose="020B0604030504040204" pitchFamily="34" charset="-120"/>
                <a:ea typeface="微軟正黑體" panose="020B0604030504040204" pitchFamily="34" charset="-120"/>
              </a:rPr>
              <a:t>目標二、</a:t>
            </a:r>
            <a:endParaRPr lang="en-US" altLang="zh-TW" sz="2400" b="1" dirty="0">
              <a:solidFill>
                <a:schemeClr val="accent1">
                  <a:lumMod val="50000"/>
                </a:schemeClr>
              </a:solidFill>
              <a:latin typeface="微軟正黑體" panose="020B0604030504040204" pitchFamily="34" charset="-120"/>
              <a:ea typeface="微軟正黑體" panose="020B0604030504040204" pitchFamily="34" charset="-120"/>
            </a:endParaRPr>
          </a:p>
          <a:p>
            <a:r>
              <a:rPr lang="zh-TW" altLang="en-US" sz="2800" b="1" dirty="0">
                <a:solidFill>
                  <a:schemeClr val="accent1">
                    <a:lumMod val="50000"/>
                  </a:schemeClr>
                </a:solidFill>
                <a:latin typeface="微軟正黑體" panose="020B0604030504040204" pitchFamily="34" charset="-120"/>
                <a:ea typeface="微軟正黑體" panose="020B0604030504040204" pitchFamily="34" charset="-120"/>
              </a:rPr>
              <a:t>比較真實評論</a:t>
            </a:r>
            <a:endParaRPr lang="en-US" altLang="zh-TW" sz="2800" b="1" dirty="0">
              <a:solidFill>
                <a:schemeClr val="accent1">
                  <a:lumMod val="50000"/>
                </a:schemeClr>
              </a:solidFill>
              <a:latin typeface="微軟正黑體" panose="020B0604030504040204" pitchFamily="34" charset="-120"/>
              <a:ea typeface="微軟正黑體" panose="020B0604030504040204" pitchFamily="34" charset="-120"/>
            </a:endParaRPr>
          </a:p>
          <a:p>
            <a:r>
              <a:rPr lang="zh-TW" altLang="en-US" sz="2800" b="1" dirty="0">
                <a:solidFill>
                  <a:schemeClr val="accent1">
                    <a:lumMod val="50000"/>
                  </a:schemeClr>
                </a:solidFill>
                <a:latin typeface="微軟正黑體" panose="020B0604030504040204" pitchFamily="34" charset="-120"/>
                <a:ea typeface="微軟正黑體" panose="020B0604030504040204" pitchFamily="34" charset="-120"/>
              </a:rPr>
              <a:t>與寫手之評論差異</a:t>
            </a:r>
          </a:p>
        </p:txBody>
      </p:sp>
      <p:sp>
        <p:nvSpPr>
          <p:cNvPr id="9" name="文字方塊 8">
            <a:extLst>
              <a:ext uri="{FF2B5EF4-FFF2-40B4-BE49-F238E27FC236}">
                <a16:creationId xmlns:a16="http://schemas.microsoft.com/office/drawing/2014/main" id="{F60B9B41-9532-4AC6-A170-4FAA913496E6}"/>
              </a:ext>
            </a:extLst>
          </p:cNvPr>
          <p:cNvSpPr txBox="1"/>
          <p:nvPr/>
        </p:nvSpPr>
        <p:spPr>
          <a:xfrm>
            <a:off x="8274040" y="4430378"/>
            <a:ext cx="3416320" cy="1323439"/>
          </a:xfrm>
          <a:prstGeom prst="rect">
            <a:avLst/>
          </a:prstGeom>
          <a:solidFill>
            <a:schemeClr val="accent6">
              <a:lumMod val="20000"/>
              <a:lumOff val="80000"/>
            </a:schemeClr>
          </a:solidFill>
        </p:spPr>
        <p:txBody>
          <a:bodyPr wrap="none" rtlCol="0">
            <a:spAutoFit/>
          </a:bodyPr>
          <a:lstStyle/>
          <a:p>
            <a:r>
              <a:rPr lang="zh-TW" altLang="en-US" sz="2400" b="1" dirty="0">
                <a:solidFill>
                  <a:schemeClr val="accent6">
                    <a:lumMod val="50000"/>
                  </a:schemeClr>
                </a:solidFill>
                <a:latin typeface="微軟正黑體" panose="020B0604030504040204" pitchFamily="34" charset="-120"/>
                <a:ea typeface="微軟正黑體" panose="020B0604030504040204" pitchFamily="34" charset="-120"/>
              </a:rPr>
              <a:t>目標三、</a:t>
            </a:r>
            <a:endParaRPr lang="en-US" altLang="zh-TW" sz="2400" b="1" dirty="0">
              <a:solidFill>
                <a:schemeClr val="accent6">
                  <a:lumMod val="50000"/>
                </a:schemeClr>
              </a:solidFill>
              <a:latin typeface="微軟正黑體" panose="020B0604030504040204" pitchFamily="34" charset="-120"/>
              <a:ea typeface="微軟正黑體" panose="020B0604030504040204" pitchFamily="34" charset="-120"/>
            </a:endParaRPr>
          </a:p>
          <a:p>
            <a:r>
              <a:rPr lang="zh-TW" altLang="en-US" sz="2800" b="1" dirty="0">
                <a:solidFill>
                  <a:schemeClr val="accent6">
                    <a:lumMod val="50000"/>
                  </a:schemeClr>
                </a:solidFill>
                <a:latin typeface="微軟正黑體" panose="020B0604030504040204" pitchFamily="34" charset="-120"/>
                <a:ea typeface="微軟正黑體" panose="020B0604030504040204" pitchFamily="34" charset="-120"/>
              </a:rPr>
              <a:t>評估將此模型應用</a:t>
            </a:r>
            <a:endParaRPr lang="en-US" altLang="zh-TW" sz="2800" b="1" dirty="0">
              <a:solidFill>
                <a:schemeClr val="accent6">
                  <a:lumMod val="50000"/>
                </a:schemeClr>
              </a:solidFill>
              <a:latin typeface="微軟正黑體" panose="020B0604030504040204" pitchFamily="34" charset="-120"/>
              <a:ea typeface="微軟正黑體" panose="020B0604030504040204" pitchFamily="34" charset="-120"/>
            </a:endParaRPr>
          </a:p>
          <a:p>
            <a:r>
              <a:rPr lang="zh-TW" altLang="en-US" sz="2800" b="1" dirty="0">
                <a:solidFill>
                  <a:schemeClr val="accent6">
                    <a:lumMod val="50000"/>
                  </a:schemeClr>
                </a:solidFill>
                <a:latin typeface="微軟正黑體" panose="020B0604030504040204" pitchFamily="34" charset="-120"/>
                <a:ea typeface="微軟正黑體" panose="020B0604030504040204" pitchFamily="34" charset="-120"/>
              </a:rPr>
              <a:t>於其他平台之可能性</a:t>
            </a:r>
          </a:p>
        </p:txBody>
      </p:sp>
      <p:pic>
        <p:nvPicPr>
          <p:cNvPr id="13" name="圖片 12">
            <a:extLst>
              <a:ext uri="{FF2B5EF4-FFF2-40B4-BE49-F238E27FC236}">
                <a16:creationId xmlns:a16="http://schemas.microsoft.com/office/drawing/2014/main" id="{877AFA9A-4F35-4F8C-BDE6-705FAF3AD9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2747" y="1771651"/>
            <a:ext cx="2098906" cy="2098904"/>
          </a:xfrm>
          <a:prstGeom prst="rect">
            <a:avLst/>
          </a:prstGeom>
        </p:spPr>
      </p:pic>
      <p:pic>
        <p:nvPicPr>
          <p:cNvPr id="5" name="圖片 4">
            <a:extLst>
              <a:ext uri="{FF2B5EF4-FFF2-40B4-BE49-F238E27FC236}">
                <a16:creationId xmlns:a16="http://schemas.microsoft.com/office/drawing/2014/main" id="{8E844E02-2DEE-4D50-9F22-6715ABF6AFC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815175" y="1793603"/>
            <a:ext cx="1027500" cy="1027500"/>
          </a:xfrm>
          <a:prstGeom prst="rect">
            <a:avLst/>
          </a:prstGeom>
        </p:spPr>
      </p:pic>
      <p:pic>
        <p:nvPicPr>
          <p:cNvPr id="11" name="圖片 10">
            <a:extLst>
              <a:ext uri="{FF2B5EF4-FFF2-40B4-BE49-F238E27FC236}">
                <a16:creationId xmlns:a16="http://schemas.microsoft.com/office/drawing/2014/main" id="{C1F5B5D8-8B99-42FD-9CF4-754FF375A72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349327" y="1837535"/>
            <a:ext cx="1027500" cy="1027500"/>
          </a:xfrm>
          <a:prstGeom prst="rect">
            <a:avLst/>
          </a:prstGeom>
        </p:spPr>
      </p:pic>
      <p:pic>
        <p:nvPicPr>
          <p:cNvPr id="14" name="圖片 13">
            <a:extLst>
              <a:ext uri="{FF2B5EF4-FFF2-40B4-BE49-F238E27FC236}">
                <a16:creationId xmlns:a16="http://schemas.microsoft.com/office/drawing/2014/main" id="{D598E91A-9936-4ADD-B869-0782321ED34E}"/>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756086" y="2897223"/>
            <a:ext cx="1145678" cy="1145678"/>
          </a:xfrm>
          <a:prstGeom prst="rect">
            <a:avLst/>
          </a:prstGeom>
        </p:spPr>
      </p:pic>
      <p:pic>
        <p:nvPicPr>
          <p:cNvPr id="15" name="圖片 14">
            <a:extLst>
              <a:ext uri="{FF2B5EF4-FFF2-40B4-BE49-F238E27FC236}">
                <a16:creationId xmlns:a16="http://schemas.microsoft.com/office/drawing/2014/main" id="{FD9B1A4D-7643-47C8-BF21-A006CE67B601}"/>
              </a:ext>
            </a:extLst>
          </p:cNvPr>
          <p:cNvPicPr>
            <a:picLocks noChangeAspect="1"/>
          </p:cNvPicPr>
          <p:nvPr/>
        </p:nvPicPr>
        <p:blipFill>
          <a:blip r:embed="rId8" cstate="hq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6290238" y="2897223"/>
            <a:ext cx="1145678" cy="1145678"/>
          </a:xfrm>
          <a:prstGeom prst="rect">
            <a:avLst/>
          </a:prstGeom>
        </p:spPr>
      </p:pic>
    </p:spTree>
    <p:extLst>
      <p:ext uri="{BB962C8B-B14F-4D97-AF65-F5344CB8AC3E}">
        <p14:creationId xmlns:p14="http://schemas.microsoft.com/office/powerpoint/2010/main" val="3180479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8788CF2-9BAB-4F49-896C-71513B434A1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631" t="75417" r="49076" b="686"/>
          <a:stretch/>
        </p:blipFill>
        <p:spPr>
          <a:xfrm>
            <a:off x="-238280" y="-241944"/>
            <a:ext cx="3815071" cy="3429000"/>
          </a:xfrm>
          <a:prstGeom prst="rect">
            <a:avLst/>
          </a:prstGeom>
        </p:spPr>
      </p:pic>
      <p:pic>
        <p:nvPicPr>
          <p:cNvPr id="4" name="图片 3">
            <a:extLst>
              <a:ext uri="{FF2B5EF4-FFF2-40B4-BE49-F238E27FC236}">
                <a16:creationId xmlns:a16="http://schemas.microsoft.com/office/drawing/2014/main" id="{C5486680-1EEE-44AF-A079-E792FD7D690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847" t="74527" r="68377" b="2016"/>
          <a:stretch/>
        </p:blipFill>
        <p:spPr>
          <a:xfrm>
            <a:off x="9842839" y="5071937"/>
            <a:ext cx="2109676" cy="1568348"/>
          </a:xfrm>
          <a:prstGeom prst="rect">
            <a:avLst/>
          </a:prstGeom>
        </p:spPr>
      </p:pic>
      <p:sp>
        <p:nvSpPr>
          <p:cNvPr id="8" name="文本框 7">
            <a:extLst>
              <a:ext uri="{FF2B5EF4-FFF2-40B4-BE49-F238E27FC236}">
                <a16:creationId xmlns:a16="http://schemas.microsoft.com/office/drawing/2014/main" id="{3AD317A0-35CF-415F-BBD6-C983D977CD97}"/>
              </a:ext>
            </a:extLst>
          </p:cNvPr>
          <p:cNvSpPr txBox="1"/>
          <p:nvPr/>
        </p:nvSpPr>
        <p:spPr>
          <a:xfrm>
            <a:off x="9252856" y="468995"/>
            <a:ext cx="2438400" cy="584775"/>
          </a:xfrm>
          <a:prstGeom prst="rect">
            <a:avLst/>
          </a:prstGeom>
          <a:noFill/>
        </p:spPr>
        <p:txBody>
          <a:bodyPr wrap="square" rtlCol="0">
            <a:spAutoFit/>
          </a:bodyPr>
          <a:lstStyle/>
          <a:p>
            <a:r>
              <a:rPr lang="en-US" altLang="zh-CN" sz="3200" b="1" dirty="0">
                <a:solidFill>
                  <a:srgbClr val="F39900"/>
                </a:solidFill>
                <a:latin typeface="微軟正黑體" panose="020B0604030504040204" pitchFamily="34" charset="-120"/>
                <a:ea typeface="微軟正黑體" panose="020B0604030504040204" pitchFamily="34" charset="-120"/>
              </a:rPr>
              <a:t>CONTENTS</a:t>
            </a:r>
            <a:endParaRPr lang="zh-CN" altLang="en-US" sz="3200" b="1" dirty="0">
              <a:solidFill>
                <a:srgbClr val="F39900"/>
              </a:solidFill>
              <a:latin typeface="微軟正黑體" panose="020B0604030504040204" pitchFamily="34" charset="-120"/>
              <a:ea typeface="微軟正黑體" panose="020B0604030504040204" pitchFamily="34" charset="-120"/>
            </a:endParaRPr>
          </a:p>
        </p:txBody>
      </p:sp>
      <p:grpSp>
        <p:nvGrpSpPr>
          <p:cNvPr id="17" name="组合 16">
            <a:extLst>
              <a:ext uri="{FF2B5EF4-FFF2-40B4-BE49-F238E27FC236}">
                <a16:creationId xmlns:a16="http://schemas.microsoft.com/office/drawing/2014/main" id="{70A48839-121B-4104-A33E-A52DBA336C79}"/>
              </a:ext>
            </a:extLst>
          </p:cNvPr>
          <p:cNvGrpSpPr/>
          <p:nvPr/>
        </p:nvGrpSpPr>
        <p:grpSpPr>
          <a:xfrm>
            <a:off x="2048046" y="2025723"/>
            <a:ext cx="4121966" cy="923330"/>
            <a:chOff x="2048046" y="2025723"/>
            <a:chExt cx="4121966" cy="923330"/>
          </a:xfrm>
        </p:grpSpPr>
        <p:sp>
          <p:nvSpPr>
            <p:cNvPr id="9" name="文本框 8">
              <a:extLst>
                <a:ext uri="{FF2B5EF4-FFF2-40B4-BE49-F238E27FC236}">
                  <a16:creationId xmlns:a16="http://schemas.microsoft.com/office/drawing/2014/main" id="{2031008A-3561-48AE-A4DB-CA71BD2A466C}"/>
                </a:ext>
              </a:extLst>
            </p:cNvPr>
            <p:cNvSpPr txBox="1"/>
            <p:nvPr/>
          </p:nvSpPr>
          <p:spPr>
            <a:xfrm>
              <a:off x="3072130" y="2225308"/>
              <a:ext cx="1620957" cy="523220"/>
            </a:xfrm>
            <a:prstGeom prst="rect">
              <a:avLst/>
            </a:prstGeom>
          </p:spPr>
          <p:txBody>
            <a:bodyPr wrap="none">
              <a:spAutoFit/>
            </a:bodyPr>
            <a:lstStyle>
              <a:defPPr>
                <a:defRPr lang="en-US"/>
              </a:defPPr>
              <a:lvl1pPr>
                <a:defRPr sz="2400">
                  <a:solidFill>
                    <a:srgbClr val="1C235A"/>
                  </a:solidFill>
                  <a:latin typeface="思源黑体 CN Bold" panose="020B0800000000000000" pitchFamily="34" charset="-122"/>
                  <a:ea typeface="思源黑体 CN Bold" panose="020B0800000000000000" pitchFamily="34" charset="-122"/>
                </a:defRPr>
              </a:lvl1pPr>
            </a:lstStyle>
            <a:p>
              <a:r>
                <a:rPr lang="zh-CN" altLang="en-US" sz="2800" b="1" dirty="0">
                  <a:solidFill>
                    <a:srgbClr val="F39900"/>
                  </a:solidFill>
                  <a:latin typeface="微軟正黑體" panose="020B0604030504040204" pitchFamily="34" charset="-120"/>
                  <a:ea typeface="微軟正黑體" panose="020B0604030504040204" pitchFamily="34" charset="-120"/>
                </a:rPr>
                <a:t>研究動機</a:t>
              </a:r>
            </a:p>
          </p:txBody>
        </p:sp>
        <p:sp>
          <p:nvSpPr>
            <p:cNvPr id="15" name="矩形 14">
              <a:extLst>
                <a:ext uri="{FF2B5EF4-FFF2-40B4-BE49-F238E27FC236}">
                  <a16:creationId xmlns:a16="http://schemas.microsoft.com/office/drawing/2014/main" id="{E748E185-08C4-4605-A786-E1AC07655AB7}"/>
                </a:ext>
              </a:extLst>
            </p:cNvPr>
            <p:cNvSpPr/>
            <p:nvPr/>
          </p:nvSpPr>
          <p:spPr>
            <a:xfrm rot="5400000" flipV="1">
              <a:off x="4091937" y="763097"/>
              <a:ext cx="707567" cy="3448583"/>
            </a:xfrm>
            <a:prstGeom prst="rect">
              <a:avLst/>
            </a:prstGeom>
            <a:noFill/>
            <a:ln>
              <a:solidFill>
                <a:srgbClr val="F3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39900"/>
                </a:solidFill>
              </a:endParaRPr>
            </a:p>
          </p:txBody>
        </p:sp>
        <p:sp>
          <p:nvSpPr>
            <p:cNvPr id="16" name="文本框 15">
              <a:extLst>
                <a:ext uri="{FF2B5EF4-FFF2-40B4-BE49-F238E27FC236}">
                  <a16:creationId xmlns:a16="http://schemas.microsoft.com/office/drawing/2014/main" id="{CD292E1E-340B-4C90-94F6-2013F77F23E1}"/>
                </a:ext>
              </a:extLst>
            </p:cNvPr>
            <p:cNvSpPr txBox="1"/>
            <p:nvPr/>
          </p:nvSpPr>
          <p:spPr>
            <a:xfrm>
              <a:off x="2048046" y="2025723"/>
              <a:ext cx="1484926" cy="923330"/>
            </a:xfrm>
            <a:prstGeom prst="rect">
              <a:avLst/>
            </a:prstGeom>
            <a:noFill/>
          </p:spPr>
          <p:txBody>
            <a:bodyPr wrap="square" rtlCol="0">
              <a:spAutoFit/>
            </a:bodyPr>
            <a:lstStyle/>
            <a:p>
              <a:r>
                <a:rPr lang="en-US" altLang="zh-CN" sz="5400" dirty="0">
                  <a:solidFill>
                    <a:schemeClr val="tx1">
                      <a:lumMod val="65000"/>
                      <a:lumOff val="35000"/>
                    </a:schemeClr>
                  </a:solidFill>
                  <a:ea typeface="思源黑体 CN Bold" panose="020B0800000000000000" pitchFamily="34" charset="-122"/>
                </a:rPr>
                <a:t>01.</a:t>
              </a:r>
              <a:endParaRPr lang="zh-CN" altLang="en-US" sz="5400" dirty="0">
                <a:solidFill>
                  <a:schemeClr val="tx1">
                    <a:lumMod val="65000"/>
                    <a:lumOff val="35000"/>
                  </a:schemeClr>
                </a:solidFill>
                <a:ea typeface="思源黑体 CN Bold" panose="020B0800000000000000" pitchFamily="34" charset="-122"/>
              </a:endParaRPr>
            </a:p>
          </p:txBody>
        </p:sp>
      </p:grpSp>
      <p:sp>
        <p:nvSpPr>
          <p:cNvPr id="27" name="矩形 26">
            <a:extLst>
              <a:ext uri="{FF2B5EF4-FFF2-40B4-BE49-F238E27FC236}">
                <a16:creationId xmlns:a16="http://schemas.microsoft.com/office/drawing/2014/main" id="{978EE35C-894F-4C36-930A-3E37CE0B97B4}"/>
              </a:ext>
            </a:extLst>
          </p:cNvPr>
          <p:cNvSpPr/>
          <p:nvPr/>
        </p:nvSpPr>
        <p:spPr>
          <a:xfrm>
            <a:off x="9174658" y="1014321"/>
            <a:ext cx="2594795" cy="830997"/>
          </a:xfrm>
          <a:prstGeom prst="rect">
            <a:avLst/>
          </a:prstGeom>
          <a:noFill/>
        </p:spPr>
        <p:txBody>
          <a:bodyPr wrap="square" rtlCol="0">
            <a:spAutoFit/>
          </a:bodyPr>
          <a:lstStyle/>
          <a:p>
            <a:pPr algn="ctr"/>
            <a:r>
              <a:rPr lang="zh-TW" altLang="en-US" sz="4800" b="1" spc="600" dirty="0">
                <a:solidFill>
                  <a:schemeClr val="tx1">
                    <a:lumMod val="65000"/>
                    <a:lumOff val="35000"/>
                  </a:schemeClr>
                </a:solidFill>
                <a:latin typeface="微軟正黑體" panose="020B0604030504040204" pitchFamily="34" charset="-120"/>
                <a:ea typeface="微軟正黑體" panose="020B0604030504040204" pitchFamily="34" charset="-120"/>
              </a:rPr>
              <a:t>目 錄</a:t>
            </a:r>
            <a:endParaRPr lang="zh-CN" altLang="en-US" sz="4800" b="1" spc="600" dirty="0">
              <a:solidFill>
                <a:schemeClr val="tx1">
                  <a:lumMod val="65000"/>
                  <a:lumOff val="35000"/>
                </a:schemeClr>
              </a:solidFill>
              <a:latin typeface="微軟正黑體" panose="020B0604030504040204" pitchFamily="34" charset="-120"/>
              <a:ea typeface="微軟正黑體" panose="020B0604030504040204" pitchFamily="34" charset="-120"/>
            </a:endParaRPr>
          </a:p>
        </p:txBody>
      </p:sp>
      <p:pic>
        <p:nvPicPr>
          <p:cNvPr id="28" name="图片 27">
            <a:extLst>
              <a:ext uri="{FF2B5EF4-FFF2-40B4-BE49-F238E27FC236}">
                <a16:creationId xmlns:a16="http://schemas.microsoft.com/office/drawing/2014/main" id="{77728C94-8E60-4545-B48C-9F57800282AC}"/>
              </a:ext>
            </a:extLst>
          </p:cNvPr>
          <p:cNvPicPr>
            <a:picLocks noChangeAspect="1"/>
          </p:cNvPicPr>
          <p:nvPr/>
        </p:nvPicPr>
        <p:blipFill rotWithShape="1">
          <a:blip r:embed="rId4">
            <a:extLst>
              <a:ext uri="{28A0092B-C50C-407E-A947-70E740481C1C}">
                <a14:useLocalDpi xmlns:a14="http://schemas.microsoft.com/office/drawing/2010/main" val="0"/>
              </a:ext>
            </a:extLst>
          </a:blip>
          <a:srcRect l="2024" t="2394" r="84626" b="68206"/>
          <a:stretch/>
        </p:blipFill>
        <p:spPr>
          <a:xfrm>
            <a:off x="-1179117" y="5559721"/>
            <a:ext cx="2358234" cy="2596558"/>
          </a:xfrm>
          <a:prstGeom prst="rect">
            <a:avLst/>
          </a:prstGeom>
        </p:spPr>
      </p:pic>
      <p:grpSp>
        <p:nvGrpSpPr>
          <p:cNvPr id="29" name="组合 16">
            <a:extLst>
              <a:ext uri="{FF2B5EF4-FFF2-40B4-BE49-F238E27FC236}">
                <a16:creationId xmlns:a16="http://schemas.microsoft.com/office/drawing/2014/main" id="{EBDC15CA-5F35-4F68-903B-936F01C7A885}"/>
              </a:ext>
            </a:extLst>
          </p:cNvPr>
          <p:cNvGrpSpPr/>
          <p:nvPr/>
        </p:nvGrpSpPr>
        <p:grpSpPr>
          <a:xfrm>
            <a:off x="6515293" y="2574293"/>
            <a:ext cx="4121966" cy="923330"/>
            <a:chOff x="2048046" y="2025723"/>
            <a:chExt cx="4121966" cy="923330"/>
          </a:xfrm>
        </p:grpSpPr>
        <p:sp>
          <p:nvSpPr>
            <p:cNvPr id="30" name="文本框 8">
              <a:extLst>
                <a:ext uri="{FF2B5EF4-FFF2-40B4-BE49-F238E27FC236}">
                  <a16:creationId xmlns:a16="http://schemas.microsoft.com/office/drawing/2014/main" id="{F030735F-2480-46A5-88C8-ABA8E3A29437}"/>
                </a:ext>
              </a:extLst>
            </p:cNvPr>
            <p:cNvSpPr txBox="1"/>
            <p:nvPr/>
          </p:nvSpPr>
          <p:spPr>
            <a:xfrm>
              <a:off x="3072130" y="2225308"/>
              <a:ext cx="1261884" cy="523220"/>
            </a:xfrm>
            <a:prstGeom prst="rect">
              <a:avLst/>
            </a:prstGeom>
          </p:spPr>
          <p:txBody>
            <a:bodyPr wrap="none">
              <a:spAutoFit/>
            </a:bodyPr>
            <a:lstStyle>
              <a:defPPr>
                <a:defRPr lang="en-US"/>
              </a:defPPr>
              <a:lvl1pPr>
                <a:defRPr sz="2400">
                  <a:solidFill>
                    <a:srgbClr val="1C235A"/>
                  </a:solidFill>
                  <a:latin typeface="思源黑体 CN Bold" panose="020B0800000000000000" pitchFamily="34" charset="-122"/>
                  <a:ea typeface="思源黑体 CN Bold" panose="020B0800000000000000" pitchFamily="34" charset="-122"/>
                </a:defRPr>
              </a:lvl1pPr>
            </a:lstStyle>
            <a:p>
              <a:r>
                <a:rPr lang="zh-TW" altLang="en-US" sz="2800" b="1" dirty="0">
                  <a:solidFill>
                    <a:srgbClr val="F39900"/>
                  </a:solidFill>
                  <a:latin typeface="微軟正黑體" panose="020B0604030504040204" pitchFamily="34" charset="-120"/>
                  <a:ea typeface="微軟正黑體" panose="020B0604030504040204" pitchFamily="34" charset="-120"/>
                </a:rPr>
                <a:t>資料集</a:t>
              </a:r>
              <a:endParaRPr lang="zh-CN" altLang="en-US" sz="2800" b="1" dirty="0">
                <a:solidFill>
                  <a:srgbClr val="F39900"/>
                </a:solidFill>
                <a:latin typeface="微軟正黑體" panose="020B0604030504040204" pitchFamily="34" charset="-120"/>
                <a:ea typeface="微軟正黑體" panose="020B0604030504040204" pitchFamily="34" charset="-120"/>
              </a:endParaRPr>
            </a:p>
          </p:txBody>
        </p:sp>
        <p:sp>
          <p:nvSpPr>
            <p:cNvPr id="31" name="矩形 30">
              <a:extLst>
                <a:ext uri="{FF2B5EF4-FFF2-40B4-BE49-F238E27FC236}">
                  <a16:creationId xmlns:a16="http://schemas.microsoft.com/office/drawing/2014/main" id="{0CD7C3A8-B199-49C9-9348-67234505F905}"/>
                </a:ext>
              </a:extLst>
            </p:cNvPr>
            <p:cNvSpPr/>
            <p:nvPr/>
          </p:nvSpPr>
          <p:spPr>
            <a:xfrm rot="5400000" flipV="1">
              <a:off x="4091937" y="763097"/>
              <a:ext cx="707567" cy="3448583"/>
            </a:xfrm>
            <a:prstGeom prst="rect">
              <a:avLst/>
            </a:prstGeom>
            <a:noFill/>
            <a:ln>
              <a:solidFill>
                <a:srgbClr val="F3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39900"/>
                </a:solidFill>
              </a:endParaRPr>
            </a:p>
          </p:txBody>
        </p:sp>
        <p:sp>
          <p:nvSpPr>
            <p:cNvPr id="32" name="文本框 15">
              <a:extLst>
                <a:ext uri="{FF2B5EF4-FFF2-40B4-BE49-F238E27FC236}">
                  <a16:creationId xmlns:a16="http://schemas.microsoft.com/office/drawing/2014/main" id="{BC975B84-0E76-4515-9456-D57FF4D32253}"/>
                </a:ext>
              </a:extLst>
            </p:cNvPr>
            <p:cNvSpPr txBox="1"/>
            <p:nvPr/>
          </p:nvSpPr>
          <p:spPr>
            <a:xfrm>
              <a:off x="2048046" y="2025723"/>
              <a:ext cx="1484926" cy="923330"/>
            </a:xfrm>
            <a:prstGeom prst="rect">
              <a:avLst/>
            </a:prstGeom>
            <a:noFill/>
          </p:spPr>
          <p:txBody>
            <a:bodyPr wrap="square" rtlCol="0">
              <a:spAutoFit/>
            </a:bodyPr>
            <a:lstStyle/>
            <a:p>
              <a:r>
                <a:rPr lang="en-US" altLang="zh-CN" sz="5400" dirty="0">
                  <a:solidFill>
                    <a:schemeClr val="tx1">
                      <a:lumMod val="65000"/>
                      <a:lumOff val="35000"/>
                    </a:schemeClr>
                  </a:solidFill>
                  <a:ea typeface="思源黑体 CN Bold" panose="020B0800000000000000" pitchFamily="34" charset="-122"/>
                </a:rPr>
                <a:t>0</a:t>
              </a:r>
              <a:r>
                <a:rPr lang="en-US" altLang="zh-TW" sz="5400" dirty="0">
                  <a:solidFill>
                    <a:schemeClr val="tx1">
                      <a:lumMod val="65000"/>
                      <a:lumOff val="35000"/>
                    </a:schemeClr>
                  </a:solidFill>
                  <a:ea typeface="思源黑体 CN Bold" panose="020B0800000000000000" pitchFamily="34" charset="-122"/>
                </a:rPr>
                <a:t>4</a:t>
              </a:r>
              <a:r>
                <a:rPr lang="en-US" altLang="zh-CN" sz="5400" dirty="0">
                  <a:solidFill>
                    <a:schemeClr val="tx1">
                      <a:lumMod val="65000"/>
                      <a:lumOff val="35000"/>
                    </a:schemeClr>
                  </a:solidFill>
                  <a:ea typeface="思源黑体 CN Bold" panose="020B0800000000000000" pitchFamily="34" charset="-122"/>
                </a:rPr>
                <a:t>.</a:t>
              </a:r>
              <a:endParaRPr lang="zh-CN" altLang="en-US" sz="5400" dirty="0">
                <a:solidFill>
                  <a:schemeClr val="tx1">
                    <a:lumMod val="65000"/>
                    <a:lumOff val="35000"/>
                  </a:schemeClr>
                </a:solidFill>
                <a:ea typeface="思源黑体 CN Bold" panose="020B0800000000000000" pitchFamily="34" charset="-122"/>
              </a:endParaRPr>
            </a:p>
          </p:txBody>
        </p:sp>
      </p:grpSp>
      <p:grpSp>
        <p:nvGrpSpPr>
          <p:cNvPr id="33" name="组合 16">
            <a:extLst>
              <a:ext uri="{FF2B5EF4-FFF2-40B4-BE49-F238E27FC236}">
                <a16:creationId xmlns:a16="http://schemas.microsoft.com/office/drawing/2014/main" id="{1AB345E2-5DA2-4C24-A7A1-7135EF417B5D}"/>
              </a:ext>
            </a:extLst>
          </p:cNvPr>
          <p:cNvGrpSpPr/>
          <p:nvPr/>
        </p:nvGrpSpPr>
        <p:grpSpPr>
          <a:xfrm>
            <a:off x="1624063" y="3201846"/>
            <a:ext cx="4121966" cy="923330"/>
            <a:chOff x="2048046" y="2025723"/>
            <a:chExt cx="4121966" cy="923330"/>
          </a:xfrm>
        </p:grpSpPr>
        <p:sp>
          <p:nvSpPr>
            <p:cNvPr id="34" name="文本框 8">
              <a:extLst>
                <a:ext uri="{FF2B5EF4-FFF2-40B4-BE49-F238E27FC236}">
                  <a16:creationId xmlns:a16="http://schemas.microsoft.com/office/drawing/2014/main" id="{CD840A4A-CE52-4521-84CA-E3F7FC1A436E}"/>
                </a:ext>
              </a:extLst>
            </p:cNvPr>
            <p:cNvSpPr txBox="1"/>
            <p:nvPr/>
          </p:nvSpPr>
          <p:spPr>
            <a:xfrm>
              <a:off x="3072130" y="2225308"/>
              <a:ext cx="1620957" cy="523220"/>
            </a:xfrm>
            <a:prstGeom prst="rect">
              <a:avLst/>
            </a:prstGeom>
          </p:spPr>
          <p:txBody>
            <a:bodyPr wrap="none">
              <a:spAutoFit/>
            </a:bodyPr>
            <a:lstStyle>
              <a:defPPr>
                <a:defRPr lang="en-US"/>
              </a:defPPr>
              <a:lvl1pPr>
                <a:defRPr sz="2400">
                  <a:solidFill>
                    <a:srgbClr val="1C235A"/>
                  </a:solidFill>
                  <a:latin typeface="思源黑体 CN Bold" panose="020B0800000000000000" pitchFamily="34" charset="-122"/>
                  <a:ea typeface="思源黑体 CN Bold" panose="020B0800000000000000" pitchFamily="34" charset="-122"/>
                </a:defRPr>
              </a:lvl1pPr>
            </a:lstStyle>
            <a:p>
              <a:r>
                <a:rPr lang="zh-TW" altLang="en-US" sz="2800" b="1" dirty="0">
                  <a:solidFill>
                    <a:srgbClr val="F39900"/>
                  </a:solidFill>
                  <a:latin typeface="微軟正黑體" panose="020B0604030504040204" pitchFamily="34" charset="-120"/>
                  <a:ea typeface="微軟正黑體" panose="020B0604030504040204" pitchFamily="34" charset="-120"/>
                </a:rPr>
                <a:t>文獻探討</a:t>
              </a:r>
              <a:endParaRPr lang="zh-CN" altLang="en-US" sz="2800" b="1" dirty="0">
                <a:solidFill>
                  <a:srgbClr val="F39900"/>
                </a:solidFill>
                <a:latin typeface="微軟正黑體" panose="020B0604030504040204" pitchFamily="34" charset="-120"/>
                <a:ea typeface="微軟正黑體" panose="020B0604030504040204" pitchFamily="34" charset="-120"/>
              </a:endParaRPr>
            </a:p>
          </p:txBody>
        </p:sp>
        <p:sp>
          <p:nvSpPr>
            <p:cNvPr id="35" name="矩形 34">
              <a:extLst>
                <a:ext uri="{FF2B5EF4-FFF2-40B4-BE49-F238E27FC236}">
                  <a16:creationId xmlns:a16="http://schemas.microsoft.com/office/drawing/2014/main" id="{869D3253-A5AF-41AD-86E8-826FEE821077}"/>
                </a:ext>
              </a:extLst>
            </p:cNvPr>
            <p:cNvSpPr/>
            <p:nvPr/>
          </p:nvSpPr>
          <p:spPr>
            <a:xfrm rot="5400000" flipV="1">
              <a:off x="4091937" y="763097"/>
              <a:ext cx="707567" cy="3448583"/>
            </a:xfrm>
            <a:prstGeom prst="rect">
              <a:avLst/>
            </a:prstGeom>
            <a:noFill/>
            <a:ln>
              <a:solidFill>
                <a:srgbClr val="F3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39900"/>
                </a:solidFill>
              </a:endParaRPr>
            </a:p>
          </p:txBody>
        </p:sp>
        <p:sp>
          <p:nvSpPr>
            <p:cNvPr id="36" name="文本框 15">
              <a:extLst>
                <a:ext uri="{FF2B5EF4-FFF2-40B4-BE49-F238E27FC236}">
                  <a16:creationId xmlns:a16="http://schemas.microsoft.com/office/drawing/2014/main" id="{F18744CA-D66F-434A-BFB1-CC5766370115}"/>
                </a:ext>
              </a:extLst>
            </p:cNvPr>
            <p:cNvSpPr txBox="1"/>
            <p:nvPr/>
          </p:nvSpPr>
          <p:spPr>
            <a:xfrm>
              <a:off x="2048046" y="2025723"/>
              <a:ext cx="1484926" cy="923330"/>
            </a:xfrm>
            <a:prstGeom prst="rect">
              <a:avLst/>
            </a:prstGeom>
            <a:noFill/>
          </p:spPr>
          <p:txBody>
            <a:bodyPr wrap="square" rtlCol="0">
              <a:spAutoFit/>
            </a:bodyPr>
            <a:lstStyle/>
            <a:p>
              <a:r>
                <a:rPr lang="en-US" altLang="zh-CN" sz="5400" dirty="0">
                  <a:solidFill>
                    <a:schemeClr val="tx1">
                      <a:lumMod val="65000"/>
                      <a:lumOff val="35000"/>
                    </a:schemeClr>
                  </a:solidFill>
                  <a:ea typeface="思源黑体 CN Bold" panose="020B0800000000000000" pitchFamily="34" charset="-122"/>
                </a:rPr>
                <a:t>0</a:t>
              </a:r>
              <a:r>
                <a:rPr lang="en-US" altLang="zh-TW" sz="5400" dirty="0">
                  <a:solidFill>
                    <a:schemeClr val="tx1">
                      <a:lumMod val="65000"/>
                      <a:lumOff val="35000"/>
                    </a:schemeClr>
                  </a:solidFill>
                  <a:ea typeface="思源黑体 CN Bold" panose="020B0800000000000000" pitchFamily="34" charset="-122"/>
                </a:rPr>
                <a:t>2</a:t>
              </a:r>
              <a:r>
                <a:rPr lang="en-US" altLang="zh-CN" sz="5400" dirty="0">
                  <a:solidFill>
                    <a:schemeClr val="tx1">
                      <a:lumMod val="65000"/>
                      <a:lumOff val="35000"/>
                    </a:schemeClr>
                  </a:solidFill>
                  <a:ea typeface="思源黑体 CN Bold" panose="020B0800000000000000" pitchFamily="34" charset="-122"/>
                </a:rPr>
                <a:t>.</a:t>
              </a:r>
              <a:endParaRPr lang="zh-CN" altLang="en-US" sz="5400" dirty="0">
                <a:solidFill>
                  <a:schemeClr val="tx1">
                    <a:lumMod val="65000"/>
                    <a:lumOff val="35000"/>
                  </a:schemeClr>
                </a:solidFill>
                <a:ea typeface="思源黑体 CN Bold" panose="020B0800000000000000" pitchFamily="34" charset="-122"/>
              </a:endParaRPr>
            </a:p>
          </p:txBody>
        </p:sp>
      </p:grpSp>
      <p:grpSp>
        <p:nvGrpSpPr>
          <p:cNvPr id="37" name="组合 16">
            <a:extLst>
              <a:ext uri="{FF2B5EF4-FFF2-40B4-BE49-F238E27FC236}">
                <a16:creationId xmlns:a16="http://schemas.microsoft.com/office/drawing/2014/main" id="{86C2BD31-6E28-441C-9583-A6996AF1AFFE}"/>
              </a:ext>
            </a:extLst>
          </p:cNvPr>
          <p:cNvGrpSpPr/>
          <p:nvPr/>
        </p:nvGrpSpPr>
        <p:grpSpPr>
          <a:xfrm>
            <a:off x="1179117" y="4377970"/>
            <a:ext cx="4121966" cy="923330"/>
            <a:chOff x="2048046" y="2025723"/>
            <a:chExt cx="4121966" cy="923330"/>
          </a:xfrm>
        </p:grpSpPr>
        <p:sp>
          <p:nvSpPr>
            <p:cNvPr id="38" name="文本框 8">
              <a:extLst>
                <a:ext uri="{FF2B5EF4-FFF2-40B4-BE49-F238E27FC236}">
                  <a16:creationId xmlns:a16="http://schemas.microsoft.com/office/drawing/2014/main" id="{B023DA2F-E4CE-4349-9762-C4F81FB31BFF}"/>
                </a:ext>
              </a:extLst>
            </p:cNvPr>
            <p:cNvSpPr txBox="1"/>
            <p:nvPr/>
          </p:nvSpPr>
          <p:spPr>
            <a:xfrm>
              <a:off x="3072130" y="2225308"/>
              <a:ext cx="2698175" cy="523220"/>
            </a:xfrm>
            <a:prstGeom prst="rect">
              <a:avLst/>
            </a:prstGeom>
          </p:spPr>
          <p:txBody>
            <a:bodyPr wrap="none">
              <a:spAutoFit/>
            </a:bodyPr>
            <a:lstStyle>
              <a:defPPr>
                <a:defRPr lang="en-US"/>
              </a:defPPr>
              <a:lvl1pPr>
                <a:defRPr sz="2400">
                  <a:solidFill>
                    <a:srgbClr val="1C235A"/>
                  </a:solidFill>
                  <a:latin typeface="思源黑体 CN Bold" panose="020B0800000000000000" pitchFamily="34" charset="-122"/>
                  <a:ea typeface="思源黑体 CN Bold" panose="020B0800000000000000" pitchFamily="34" charset="-122"/>
                </a:defRPr>
              </a:lvl1pPr>
            </a:lstStyle>
            <a:p>
              <a:r>
                <a:rPr lang="zh-TW" altLang="en-US" sz="2800" b="1" dirty="0">
                  <a:solidFill>
                    <a:srgbClr val="F39900"/>
                  </a:solidFill>
                  <a:latin typeface="微軟正黑體" panose="020B0604030504040204" pitchFamily="34" charset="-120"/>
                  <a:ea typeface="微軟正黑體" panose="020B0604030504040204" pitchFamily="34" charset="-120"/>
                </a:rPr>
                <a:t>研究目標與方法</a:t>
              </a:r>
              <a:endParaRPr lang="zh-CN" altLang="en-US" sz="2800" b="1" dirty="0">
                <a:solidFill>
                  <a:srgbClr val="F39900"/>
                </a:solidFill>
                <a:latin typeface="微軟正黑體" panose="020B0604030504040204" pitchFamily="34" charset="-120"/>
                <a:ea typeface="微軟正黑體" panose="020B0604030504040204" pitchFamily="34" charset="-120"/>
              </a:endParaRPr>
            </a:p>
          </p:txBody>
        </p:sp>
        <p:sp>
          <p:nvSpPr>
            <p:cNvPr id="39" name="矩形 38">
              <a:extLst>
                <a:ext uri="{FF2B5EF4-FFF2-40B4-BE49-F238E27FC236}">
                  <a16:creationId xmlns:a16="http://schemas.microsoft.com/office/drawing/2014/main" id="{526A1B99-759C-45C5-9A15-0AA32DEE1092}"/>
                </a:ext>
              </a:extLst>
            </p:cNvPr>
            <p:cNvSpPr/>
            <p:nvPr/>
          </p:nvSpPr>
          <p:spPr>
            <a:xfrm rot="5400000" flipV="1">
              <a:off x="4091937" y="763097"/>
              <a:ext cx="707567" cy="3448583"/>
            </a:xfrm>
            <a:prstGeom prst="rect">
              <a:avLst/>
            </a:prstGeom>
            <a:noFill/>
            <a:ln>
              <a:solidFill>
                <a:srgbClr val="F3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39900"/>
                </a:solidFill>
              </a:endParaRPr>
            </a:p>
          </p:txBody>
        </p:sp>
        <p:sp>
          <p:nvSpPr>
            <p:cNvPr id="40" name="文本框 15">
              <a:extLst>
                <a:ext uri="{FF2B5EF4-FFF2-40B4-BE49-F238E27FC236}">
                  <a16:creationId xmlns:a16="http://schemas.microsoft.com/office/drawing/2014/main" id="{6BCA39A8-C873-4525-B6F0-AA5D5B85E924}"/>
                </a:ext>
              </a:extLst>
            </p:cNvPr>
            <p:cNvSpPr txBox="1"/>
            <p:nvPr/>
          </p:nvSpPr>
          <p:spPr>
            <a:xfrm>
              <a:off x="2048046" y="2025723"/>
              <a:ext cx="1484926" cy="923330"/>
            </a:xfrm>
            <a:prstGeom prst="rect">
              <a:avLst/>
            </a:prstGeom>
            <a:noFill/>
          </p:spPr>
          <p:txBody>
            <a:bodyPr wrap="square" rtlCol="0">
              <a:spAutoFit/>
            </a:bodyPr>
            <a:lstStyle/>
            <a:p>
              <a:r>
                <a:rPr lang="en-US" altLang="zh-CN" sz="5400" dirty="0">
                  <a:solidFill>
                    <a:schemeClr val="tx1">
                      <a:lumMod val="65000"/>
                      <a:lumOff val="35000"/>
                    </a:schemeClr>
                  </a:solidFill>
                  <a:ea typeface="思源黑体 CN Bold" panose="020B0800000000000000" pitchFamily="34" charset="-122"/>
                </a:rPr>
                <a:t>0</a:t>
              </a:r>
              <a:r>
                <a:rPr lang="en-US" altLang="zh-TW" sz="5400" dirty="0">
                  <a:solidFill>
                    <a:schemeClr val="tx1">
                      <a:lumMod val="65000"/>
                      <a:lumOff val="35000"/>
                    </a:schemeClr>
                  </a:solidFill>
                  <a:ea typeface="思源黑体 CN Bold" panose="020B0800000000000000" pitchFamily="34" charset="-122"/>
                </a:rPr>
                <a:t>3</a:t>
              </a:r>
              <a:r>
                <a:rPr lang="en-US" altLang="zh-CN" sz="5400" dirty="0">
                  <a:solidFill>
                    <a:schemeClr val="tx1">
                      <a:lumMod val="65000"/>
                      <a:lumOff val="35000"/>
                    </a:schemeClr>
                  </a:solidFill>
                  <a:ea typeface="思源黑体 CN Bold" panose="020B0800000000000000" pitchFamily="34" charset="-122"/>
                </a:rPr>
                <a:t>.</a:t>
              </a:r>
              <a:endParaRPr lang="zh-CN" altLang="en-US" sz="5400" dirty="0">
                <a:solidFill>
                  <a:schemeClr val="tx1">
                    <a:lumMod val="65000"/>
                    <a:lumOff val="35000"/>
                  </a:schemeClr>
                </a:solidFill>
                <a:ea typeface="思源黑体 CN Bold" panose="020B0800000000000000" pitchFamily="34" charset="-122"/>
              </a:endParaRPr>
            </a:p>
          </p:txBody>
        </p:sp>
      </p:grpSp>
      <p:grpSp>
        <p:nvGrpSpPr>
          <p:cNvPr id="41" name="组合 16">
            <a:extLst>
              <a:ext uri="{FF2B5EF4-FFF2-40B4-BE49-F238E27FC236}">
                <a16:creationId xmlns:a16="http://schemas.microsoft.com/office/drawing/2014/main" id="{9AEB6563-385A-47A9-A83E-F9308A095930}"/>
              </a:ext>
            </a:extLst>
          </p:cNvPr>
          <p:cNvGrpSpPr/>
          <p:nvPr/>
        </p:nvGrpSpPr>
        <p:grpSpPr>
          <a:xfrm>
            <a:off x="6096000" y="3714160"/>
            <a:ext cx="4121966" cy="923330"/>
            <a:chOff x="2048046" y="2025723"/>
            <a:chExt cx="4121966" cy="923330"/>
          </a:xfrm>
        </p:grpSpPr>
        <p:sp>
          <p:nvSpPr>
            <p:cNvPr id="42" name="文本框 8">
              <a:extLst>
                <a:ext uri="{FF2B5EF4-FFF2-40B4-BE49-F238E27FC236}">
                  <a16:creationId xmlns:a16="http://schemas.microsoft.com/office/drawing/2014/main" id="{2FE19476-A251-4629-83D6-9E105B24E896}"/>
                </a:ext>
              </a:extLst>
            </p:cNvPr>
            <p:cNvSpPr txBox="1"/>
            <p:nvPr/>
          </p:nvSpPr>
          <p:spPr>
            <a:xfrm>
              <a:off x="3072130" y="2225308"/>
              <a:ext cx="1620957" cy="523220"/>
            </a:xfrm>
            <a:prstGeom prst="rect">
              <a:avLst/>
            </a:prstGeom>
          </p:spPr>
          <p:txBody>
            <a:bodyPr wrap="none">
              <a:spAutoFit/>
            </a:bodyPr>
            <a:lstStyle>
              <a:defPPr>
                <a:defRPr lang="en-US"/>
              </a:defPPr>
              <a:lvl1pPr>
                <a:defRPr sz="2400">
                  <a:solidFill>
                    <a:srgbClr val="1C235A"/>
                  </a:solidFill>
                  <a:latin typeface="思源黑体 CN Bold" panose="020B0800000000000000" pitchFamily="34" charset="-122"/>
                  <a:ea typeface="思源黑体 CN Bold" panose="020B0800000000000000" pitchFamily="34" charset="-122"/>
                </a:defRPr>
              </a:lvl1pPr>
            </a:lstStyle>
            <a:p>
              <a:r>
                <a:rPr lang="zh-TW" altLang="en-US" sz="2800" b="1" dirty="0">
                  <a:solidFill>
                    <a:srgbClr val="F39900"/>
                  </a:solidFill>
                  <a:latin typeface="微軟正黑體" panose="020B0604030504040204" pitchFamily="34" charset="-120"/>
                  <a:ea typeface="微軟正黑體" panose="020B0604030504040204" pitchFamily="34" charset="-120"/>
                </a:rPr>
                <a:t>預期結果</a:t>
              </a:r>
              <a:endParaRPr lang="zh-CN" altLang="en-US" sz="2800" b="1" dirty="0">
                <a:solidFill>
                  <a:srgbClr val="F39900"/>
                </a:solidFill>
                <a:latin typeface="微軟正黑體" panose="020B0604030504040204" pitchFamily="34" charset="-120"/>
                <a:ea typeface="微軟正黑體" panose="020B0604030504040204" pitchFamily="34" charset="-120"/>
              </a:endParaRPr>
            </a:p>
          </p:txBody>
        </p:sp>
        <p:sp>
          <p:nvSpPr>
            <p:cNvPr id="43" name="矩形 42">
              <a:extLst>
                <a:ext uri="{FF2B5EF4-FFF2-40B4-BE49-F238E27FC236}">
                  <a16:creationId xmlns:a16="http://schemas.microsoft.com/office/drawing/2014/main" id="{E7186FAA-A43E-406C-B31A-1F85D1962843}"/>
                </a:ext>
              </a:extLst>
            </p:cNvPr>
            <p:cNvSpPr/>
            <p:nvPr/>
          </p:nvSpPr>
          <p:spPr>
            <a:xfrm rot="5400000" flipV="1">
              <a:off x="4091937" y="763097"/>
              <a:ext cx="707567" cy="3448583"/>
            </a:xfrm>
            <a:prstGeom prst="rect">
              <a:avLst/>
            </a:prstGeom>
            <a:noFill/>
            <a:ln>
              <a:solidFill>
                <a:srgbClr val="F3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39900"/>
                </a:solidFill>
              </a:endParaRPr>
            </a:p>
          </p:txBody>
        </p:sp>
        <p:sp>
          <p:nvSpPr>
            <p:cNvPr id="44" name="文本框 15">
              <a:extLst>
                <a:ext uri="{FF2B5EF4-FFF2-40B4-BE49-F238E27FC236}">
                  <a16:creationId xmlns:a16="http://schemas.microsoft.com/office/drawing/2014/main" id="{FCB94886-AD96-458A-92AC-7BFE0156A64C}"/>
                </a:ext>
              </a:extLst>
            </p:cNvPr>
            <p:cNvSpPr txBox="1"/>
            <p:nvPr/>
          </p:nvSpPr>
          <p:spPr>
            <a:xfrm>
              <a:off x="2048046" y="2025723"/>
              <a:ext cx="1484926" cy="923330"/>
            </a:xfrm>
            <a:prstGeom prst="rect">
              <a:avLst/>
            </a:prstGeom>
            <a:noFill/>
          </p:spPr>
          <p:txBody>
            <a:bodyPr wrap="square" rtlCol="0">
              <a:spAutoFit/>
            </a:bodyPr>
            <a:lstStyle/>
            <a:p>
              <a:r>
                <a:rPr lang="en-US" altLang="zh-CN" sz="5400" dirty="0">
                  <a:solidFill>
                    <a:schemeClr val="tx1">
                      <a:lumMod val="65000"/>
                      <a:lumOff val="35000"/>
                    </a:schemeClr>
                  </a:solidFill>
                  <a:ea typeface="思源黑体 CN Bold" panose="020B0800000000000000" pitchFamily="34" charset="-122"/>
                </a:rPr>
                <a:t>0</a:t>
              </a:r>
              <a:r>
                <a:rPr lang="en-US" altLang="zh-TW" sz="5400" dirty="0">
                  <a:solidFill>
                    <a:schemeClr val="tx1">
                      <a:lumMod val="65000"/>
                      <a:lumOff val="35000"/>
                    </a:schemeClr>
                  </a:solidFill>
                  <a:ea typeface="思源黑体 CN Bold" panose="020B0800000000000000" pitchFamily="34" charset="-122"/>
                </a:rPr>
                <a:t>5</a:t>
              </a:r>
              <a:r>
                <a:rPr lang="en-US" altLang="zh-CN" sz="5400" dirty="0">
                  <a:solidFill>
                    <a:schemeClr val="tx1">
                      <a:lumMod val="65000"/>
                      <a:lumOff val="35000"/>
                    </a:schemeClr>
                  </a:solidFill>
                  <a:ea typeface="思源黑体 CN Bold" panose="020B0800000000000000" pitchFamily="34" charset="-122"/>
                </a:rPr>
                <a:t>.</a:t>
              </a:r>
              <a:endParaRPr lang="zh-CN" altLang="en-US" sz="5400" dirty="0">
                <a:solidFill>
                  <a:schemeClr val="tx1">
                    <a:lumMod val="65000"/>
                    <a:lumOff val="35000"/>
                  </a:schemeClr>
                </a:solidFill>
                <a:ea typeface="思源黑体 CN Bold" panose="020B0800000000000000" pitchFamily="34" charset="-122"/>
              </a:endParaRPr>
            </a:p>
          </p:txBody>
        </p:sp>
      </p:grpSp>
      <p:sp>
        <p:nvSpPr>
          <p:cNvPr id="2" name="矩形 1">
            <a:extLst>
              <a:ext uri="{FF2B5EF4-FFF2-40B4-BE49-F238E27FC236}">
                <a16:creationId xmlns:a16="http://schemas.microsoft.com/office/drawing/2014/main" id="{5986F64B-94C8-4CE8-90B9-0D715B0A3AB6}"/>
              </a:ext>
            </a:extLst>
          </p:cNvPr>
          <p:cNvSpPr/>
          <p:nvPr/>
        </p:nvSpPr>
        <p:spPr>
          <a:xfrm>
            <a:off x="9107892" y="322279"/>
            <a:ext cx="2594795" cy="1568348"/>
          </a:xfrm>
          <a:prstGeom prst="rect">
            <a:avLst/>
          </a:prstGeom>
          <a:no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5" name="圖片 44">
            <a:extLst>
              <a:ext uri="{FF2B5EF4-FFF2-40B4-BE49-F238E27FC236}">
                <a16:creationId xmlns:a16="http://schemas.microsoft.com/office/drawing/2014/main" id="{86AECCEF-4DBD-4DF7-B7B6-1A02A8D8296E}"/>
              </a:ext>
            </a:extLst>
          </p:cNvPr>
          <p:cNvPicPr>
            <a:picLocks noChangeAspect="1"/>
          </p:cNvPicPr>
          <p:nvPr/>
        </p:nvPicPr>
        <p:blipFill>
          <a:blip r:embed="rId5"/>
          <a:stretch>
            <a:fillRect/>
          </a:stretch>
        </p:blipFill>
        <p:spPr>
          <a:xfrm>
            <a:off x="5623559" y="-6881742"/>
            <a:ext cx="6568441" cy="6858000"/>
          </a:xfrm>
          <a:prstGeom prst="rect">
            <a:avLst/>
          </a:prstGeom>
          <a:solidFill>
            <a:schemeClr val="bg1"/>
          </a:solidFill>
        </p:spPr>
      </p:pic>
      <p:sp>
        <p:nvSpPr>
          <p:cNvPr id="46" name="文字方塊 45">
            <a:extLst>
              <a:ext uri="{FF2B5EF4-FFF2-40B4-BE49-F238E27FC236}">
                <a16:creationId xmlns:a16="http://schemas.microsoft.com/office/drawing/2014/main" id="{C1938EF3-1D7F-4195-947B-A26431C5611D}"/>
              </a:ext>
            </a:extLst>
          </p:cNvPr>
          <p:cNvSpPr txBox="1"/>
          <p:nvPr/>
        </p:nvSpPr>
        <p:spPr>
          <a:xfrm>
            <a:off x="-4796269" y="1792852"/>
            <a:ext cx="4759920" cy="1323439"/>
          </a:xfrm>
          <a:prstGeom prst="rect">
            <a:avLst/>
          </a:prstGeom>
          <a:noFill/>
        </p:spPr>
        <p:txBody>
          <a:bodyPr wrap="square" rtlCol="0">
            <a:spAutoFit/>
          </a:bodyPr>
          <a:lstStyle/>
          <a:p>
            <a:r>
              <a:rPr lang="zh-TW" altLang="en-US" sz="4000" b="1" dirty="0">
                <a:solidFill>
                  <a:schemeClr val="accent1">
                    <a:lumMod val="50000"/>
                  </a:schemeClr>
                </a:solidFill>
                <a:latin typeface="微軟正黑體" panose="020B0604030504040204" pitchFamily="34" charset="-120"/>
                <a:ea typeface="微軟正黑體" panose="020B0604030504040204" pitchFamily="34" charset="-120"/>
              </a:rPr>
              <a:t>資訊管理</a:t>
            </a:r>
            <a:endParaRPr lang="en-US" altLang="zh-TW" sz="4000" b="1" dirty="0">
              <a:solidFill>
                <a:schemeClr val="accent1">
                  <a:lumMod val="50000"/>
                </a:schemeClr>
              </a:solidFill>
              <a:latin typeface="微軟正黑體" panose="020B0604030504040204" pitchFamily="34" charset="-120"/>
              <a:ea typeface="微軟正黑體" panose="020B0604030504040204" pitchFamily="34" charset="-120"/>
            </a:endParaRPr>
          </a:p>
          <a:p>
            <a:r>
              <a:rPr lang="zh-TW" altLang="en-US" sz="4000" b="1" dirty="0">
                <a:solidFill>
                  <a:schemeClr val="accent1">
                    <a:lumMod val="50000"/>
                  </a:schemeClr>
                </a:solidFill>
                <a:latin typeface="微軟正黑體" panose="020B0604030504040204" pitchFamily="34" charset="-120"/>
                <a:ea typeface="微軟正黑體" panose="020B0604030504040204" pitchFamily="34" charset="-120"/>
              </a:rPr>
              <a:t>期末報告專案提案</a:t>
            </a:r>
            <a:endParaRPr lang="en-US" altLang="zh-TW" sz="4000" b="1" dirty="0">
              <a:solidFill>
                <a:schemeClr val="accent1">
                  <a:lumMod val="50000"/>
                </a:schemeClr>
              </a:solidFill>
              <a:effectLst/>
              <a:latin typeface="微軟正黑體" panose="020B0604030504040204" pitchFamily="34" charset="-120"/>
              <a:ea typeface="微軟正黑體" panose="020B0604030504040204" pitchFamily="34" charset="-120"/>
            </a:endParaRPr>
          </a:p>
        </p:txBody>
      </p:sp>
      <p:sp>
        <p:nvSpPr>
          <p:cNvPr id="47" name="文字方塊 46">
            <a:extLst>
              <a:ext uri="{FF2B5EF4-FFF2-40B4-BE49-F238E27FC236}">
                <a16:creationId xmlns:a16="http://schemas.microsoft.com/office/drawing/2014/main" id="{A819F7FB-D91B-4599-BFD6-4319CD12B3C3}"/>
              </a:ext>
            </a:extLst>
          </p:cNvPr>
          <p:cNvSpPr txBox="1"/>
          <p:nvPr/>
        </p:nvSpPr>
        <p:spPr>
          <a:xfrm>
            <a:off x="-5884206" y="3535580"/>
            <a:ext cx="4759920" cy="584775"/>
          </a:xfrm>
          <a:prstGeom prst="rect">
            <a:avLst/>
          </a:prstGeom>
          <a:noFill/>
        </p:spPr>
        <p:txBody>
          <a:bodyPr wrap="square" rtlCol="0">
            <a:spAutoFit/>
          </a:bodyPr>
          <a:lstStyle/>
          <a:p>
            <a:r>
              <a:rPr lang="zh-TW" altLang="en-US" sz="3200" b="1" dirty="0">
                <a:effectLst/>
                <a:latin typeface="微軟正黑體" panose="020B0604030504040204" pitchFamily="34" charset="-120"/>
                <a:ea typeface="微軟正黑體" panose="020B0604030504040204" pitchFamily="34" charset="-120"/>
              </a:rPr>
              <a:t>第八組</a:t>
            </a:r>
            <a:endParaRPr lang="en-US" altLang="zh-TW" sz="3200" b="1" dirty="0">
              <a:effectLst/>
              <a:latin typeface="微軟正黑體" panose="020B0604030504040204" pitchFamily="34" charset="-120"/>
              <a:ea typeface="微軟正黑體" panose="020B0604030504040204" pitchFamily="34" charset="-120"/>
            </a:endParaRPr>
          </a:p>
        </p:txBody>
      </p:sp>
      <p:sp>
        <p:nvSpPr>
          <p:cNvPr id="48" name="文字方塊 47">
            <a:extLst>
              <a:ext uri="{FF2B5EF4-FFF2-40B4-BE49-F238E27FC236}">
                <a16:creationId xmlns:a16="http://schemas.microsoft.com/office/drawing/2014/main" id="{0BA4B242-B516-40B2-A9D8-274F7BC5C543}"/>
              </a:ext>
            </a:extLst>
          </p:cNvPr>
          <p:cNvSpPr txBox="1"/>
          <p:nvPr/>
        </p:nvSpPr>
        <p:spPr>
          <a:xfrm>
            <a:off x="-5884206" y="4120355"/>
            <a:ext cx="3185487" cy="830997"/>
          </a:xfrm>
          <a:prstGeom prst="rect">
            <a:avLst/>
          </a:prstGeom>
          <a:noFill/>
        </p:spPr>
        <p:txBody>
          <a:bodyPr wrap="none" rtlCol="0">
            <a:spAutoFit/>
          </a:bodyPr>
          <a:lstStyle/>
          <a:p>
            <a:r>
              <a:rPr lang="zh-TW" altLang="en-US" sz="2400" b="1" dirty="0">
                <a:solidFill>
                  <a:schemeClr val="bg2">
                    <a:lumMod val="25000"/>
                  </a:schemeClr>
                </a:solidFill>
                <a:latin typeface="微軟正黑體" panose="020B0604030504040204" pitchFamily="34" charset="-120"/>
                <a:ea typeface="微軟正黑體" panose="020B0604030504040204" pitchFamily="34" charset="-120"/>
              </a:rPr>
              <a:t>林聖典 顏煥勳</a:t>
            </a:r>
            <a:r>
              <a:rPr lang="en-US" altLang="zh-TW" sz="2400" b="1" dirty="0">
                <a:solidFill>
                  <a:schemeClr val="bg2">
                    <a:lumMod val="25000"/>
                  </a:schemeClr>
                </a:solidFill>
                <a:latin typeface="微軟正黑體" panose="020B0604030504040204" pitchFamily="34" charset="-120"/>
                <a:ea typeface="微軟正黑體" panose="020B0604030504040204" pitchFamily="34" charset="-120"/>
              </a:rPr>
              <a:t> </a:t>
            </a:r>
            <a:r>
              <a:rPr lang="zh-TW" altLang="en-US" sz="2400" b="1" dirty="0">
                <a:solidFill>
                  <a:schemeClr val="bg2">
                    <a:lumMod val="25000"/>
                  </a:schemeClr>
                </a:solidFill>
                <a:latin typeface="微軟正黑體" panose="020B0604030504040204" pitchFamily="34" charset="-120"/>
                <a:ea typeface="微軟正黑體" panose="020B0604030504040204" pitchFamily="34" charset="-120"/>
              </a:rPr>
              <a:t>陳宇鑫 </a:t>
            </a:r>
            <a:endParaRPr lang="en-US" altLang="zh-TW" sz="2400" b="1" dirty="0">
              <a:solidFill>
                <a:schemeClr val="bg2">
                  <a:lumMod val="25000"/>
                </a:schemeClr>
              </a:solidFill>
              <a:latin typeface="微軟正黑體" panose="020B0604030504040204" pitchFamily="34" charset="-120"/>
              <a:ea typeface="微軟正黑體" panose="020B0604030504040204" pitchFamily="34" charset="-120"/>
            </a:endParaRPr>
          </a:p>
          <a:p>
            <a:r>
              <a:rPr lang="zh-TW" altLang="en-US" sz="2400" b="1" dirty="0">
                <a:solidFill>
                  <a:schemeClr val="bg2">
                    <a:lumMod val="25000"/>
                  </a:schemeClr>
                </a:solidFill>
                <a:latin typeface="微軟正黑體" panose="020B0604030504040204" pitchFamily="34" charset="-120"/>
                <a:ea typeface="微軟正黑體" panose="020B0604030504040204" pitchFamily="34" charset="-120"/>
              </a:rPr>
              <a:t>彭琮鈺 余俊廷</a:t>
            </a:r>
            <a:endParaRPr lang="zh-TW" altLang="en-US" b="1" dirty="0">
              <a:solidFill>
                <a:schemeClr val="bg2">
                  <a:lumMod val="25000"/>
                </a:schemeClr>
              </a:solidFill>
              <a:latin typeface="微軟正黑體" panose="020B0604030504040204" pitchFamily="34" charset="-120"/>
              <a:ea typeface="微軟正黑體" panose="020B0604030504040204" pitchFamily="34" charset="-120"/>
            </a:endParaRPr>
          </a:p>
        </p:txBody>
      </p:sp>
      <p:sp>
        <p:nvSpPr>
          <p:cNvPr id="49" name="矩形 48">
            <a:extLst>
              <a:ext uri="{FF2B5EF4-FFF2-40B4-BE49-F238E27FC236}">
                <a16:creationId xmlns:a16="http://schemas.microsoft.com/office/drawing/2014/main" id="{650AC431-500A-4E26-A61D-B2B12581703E}"/>
              </a:ext>
            </a:extLst>
          </p:cNvPr>
          <p:cNvSpPr/>
          <p:nvPr/>
        </p:nvSpPr>
        <p:spPr>
          <a:xfrm>
            <a:off x="-5044845" y="1664726"/>
            <a:ext cx="172761" cy="132343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51570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6B6800-50DE-46FA-B39E-D66FD938B08B}"/>
              </a:ext>
            </a:extLst>
          </p:cNvPr>
          <p:cNvSpPr/>
          <p:nvPr/>
        </p:nvSpPr>
        <p:spPr>
          <a:xfrm>
            <a:off x="563880" y="0"/>
            <a:ext cx="3261361" cy="68580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標題 7">
            <a:extLst>
              <a:ext uri="{FF2B5EF4-FFF2-40B4-BE49-F238E27FC236}">
                <a16:creationId xmlns:a16="http://schemas.microsoft.com/office/drawing/2014/main" id="{53315E9E-A51B-44DB-969C-395E1EDACF96}"/>
              </a:ext>
            </a:extLst>
          </p:cNvPr>
          <p:cNvSpPr>
            <a:spLocks noGrp="1"/>
          </p:cNvSpPr>
          <p:nvPr>
            <p:ph type="title"/>
          </p:nvPr>
        </p:nvSpPr>
        <p:spPr>
          <a:xfrm>
            <a:off x="662939" y="2245042"/>
            <a:ext cx="3063241" cy="2367915"/>
          </a:xfrm>
        </p:spPr>
        <p:txBody>
          <a:bodyPr>
            <a:normAutofit fontScale="90000"/>
          </a:bodyPr>
          <a:lstStyle/>
          <a:p>
            <a:pPr>
              <a:lnSpc>
                <a:spcPct val="150000"/>
              </a:lnSpc>
            </a:pPr>
            <a:r>
              <a:rPr lang="en-US" altLang="zh-TW" sz="5400" dirty="0">
                <a:solidFill>
                  <a:schemeClr val="accent4">
                    <a:lumMod val="20000"/>
                    <a:lumOff val="80000"/>
                  </a:schemeClr>
                </a:solidFill>
              </a:rPr>
              <a:t>04.</a:t>
            </a:r>
            <a:br>
              <a:rPr lang="en-US" altLang="zh-TW" sz="5400" dirty="0"/>
            </a:br>
            <a:r>
              <a:rPr lang="zh-TW" altLang="en-US" sz="5400" dirty="0">
                <a:solidFill>
                  <a:schemeClr val="bg1"/>
                </a:solidFill>
              </a:rPr>
              <a:t>資料集</a:t>
            </a:r>
          </a:p>
        </p:txBody>
      </p:sp>
      <p:sp>
        <p:nvSpPr>
          <p:cNvPr id="4" name="投影片編號版面配置區 3">
            <a:extLst>
              <a:ext uri="{FF2B5EF4-FFF2-40B4-BE49-F238E27FC236}">
                <a16:creationId xmlns:a16="http://schemas.microsoft.com/office/drawing/2014/main" id="{FE776625-C173-4910-A7A3-769D5362478C}"/>
              </a:ext>
            </a:extLst>
          </p:cNvPr>
          <p:cNvSpPr>
            <a:spLocks noGrp="1"/>
          </p:cNvSpPr>
          <p:nvPr>
            <p:ph type="sldNum" sz="quarter" idx="12"/>
          </p:nvPr>
        </p:nvSpPr>
        <p:spPr/>
        <p:txBody>
          <a:bodyPr/>
          <a:lstStyle/>
          <a:p>
            <a:fld id="{93803A6D-EC14-414F-8472-80204676D953}" type="slidenum">
              <a:rPr lang="zh-TW" altLang="en-US" smtClean="0"/>
              <a:t>20</a:t>
            </a:fld>
            <a:endParaRPr lang="zh-TW" altLang="en-US"/>
          </a:p>
        </p:txBody>
      </p:sp>
    </p:spTree>
    <p:extLst>
      <p:ext uri="{BB962C8B-B14F-4D97-AF65-F5344CB8AC3E}">
        <p14:creationId xmlns:p14="http://schemas.microsoft.com/office/powerpoint/2010/main" val="1656427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09600" y="3862088"/>
            <a:ext cx="11270956" cy="2494262"/>
          </a:xfrm>
        </p:spPr>
        <p:txBody>
          <a:bodyPr>
            <a:normAutofit/>
          </a:bodyPr>
          <a:lstStyle/>
          <a:p>
            <a:pPr marL="0" indent="0">
              <a:buNone/>
            </a:pPr>
            <a:r>
              <a:rPr lang="en-US" altLang="zh-TW" sz="3600" b="1" u="sng" dirty="0"/>
              <a:t>Yelp Dataset</a:t>
            </a:r>
            <a:endParaRPr lang="zh-TW" altLang="en-US" sz="3600" b="1" dirty="0"/>
          </a:p>
          <a:p>
            <a:pPr marL="0" indent="0">
              <a:buNone/>
            </a:pPr>
            <a:r>
              <a:rPr lang="en-US" altLang="zh-TW" sz="2000" u="sng" dirty="0">
                <a:hlinkClick r:id="rId3"/>
              </a:rPr>
              <a:t>https://www.kaggle.com/yelp-dataset/yelp-dataset/</a:t>
            </a:r>
            <a:r>
              <a:rPr lang="zh-TW" altLang="en-US" sz="2400" dirty="0"/>
              <a:t> </a:t>
            </a:r>
          </a:p>
          <a:p>
            <a:pPr marL="0" indent="0">
              <a:buNone/>
            </a:pPr>
            <a:br>
              <a:rPr lang="zh-TW" altLang="en-US" sz="2400" dirty="0"/>
            </a:br>
            <a:r>
              <a:rPr lang="zh-TW" altLang="en-US" sz="2400" dirty="0"/>
              <a:t>此為 </a:t>
            </a:r>
            <a:r>
              <a:rPr lang="en-US" altLang="zh-TW" sz="2400" dirty="0"/>
              <a:t>Yelp </a:t>
            </a:r>
            <a:r>
              <a:rPr lang="zh-TW" altLang="en-US" sz="2400" dirty="0"/>
              <a:t>官方公開至 </a:t>
            </a:r>
            <a:r>
              <a:rPr lang="en-US" altLang="zh-TW" sz="2400" dirty="0" err="1"/>
              <a:t>Kaggle</a:t>
            </a:r>
            <a:r>
              <a:rPr lang="en-US" altLang="zh-TW" sz="2400" dirty="0"/>
              <a:t> </a:t>
            </a:r>
            <a:r>
              <a:rPr lang="zh-TW" altLang="en-US" sz="2400" dirty="0"/>
              <a:t>平台給有興趣的學術單位作相關研究的資料集，其中包含了橫跨 </a:t>
            </a:r>
            <a:r>
              <a:rPr lang="en-US" altLang="zh-TW" sz="2400" dirty="0"/>
              <a:t>11 </a:t>
            </a:r>
            <a:r>
              <a:rPr lang="zh-TW" altLang="en-US" sz="2400" dirty="0"/>
              <a:t>個大都會地區，</a:t>
            </a:r>
            <a:r>
              <a:rPr lang="en-US" altLang="zh-TW" sz="2400" dirty="0"/>
              <a:t>174,000 </a:t>
            </a:r>
            <a:r>
              <a:rPr lang="zh-TW" altLang="en-US" sz="2400" dirty="0"/>
              <a:t>間店家資訊以及 </a:t>
            </a:r>
            <a:r>
              <a:rPr lang="en-US" altLang="zh-TW" sz="2400" dirty="0"/>
              <a:t>5,200,000 </a:t>
            </a:r>
            <a:r>
              <a:rPr lang="zh-TW" altLang="en-US" sz="2400" dirty="0"/>
              <a:t>的用戶評論。</a:t>
            </a:r>
          </a:p>
        </p:txBody>
      </p:sp>
      <p:sp>
        <p:nvSpPr>
          <p:cNvPr id="4" name="投影片編號版面配置區 3"/>
          <p:cNvSpPr>
            <a:spLocks noGrp="1"/>
          </p:cNvSpPr>
          <p:nvPr>
            <p:ph type="sldNum" sz="quarter" idx="12"/>
          </p:nvPr>
        </p:nvSpPr>
        <p:spPr/>
        <p:txBody>
          <a:bodyPr/>
          <a:lstStyle/>
          <a:p>
            <a:fld id="{93803A6D-EC14-414F-8472-80204676D953}" type="slidenum">
              <a:rPr lang="zh-TW" altLang="en-US" smtClean="0"/>
              <a:t>21</a:t>
            </a:fld>
            <a:endParaRPr lang="zh-TW" altLang="en-US"/>
          </a:p>
        </p:txBody>
      </p:sp>
      <p:pic>
        <p:nvPicPr>
          <p:cNvPr id="7" name="圖片 6">
            <a:extLst>
              <a:ext uri="{FF2B5EF4-FFF2-40B4-BE49-F238E27FC236}">
                <a16:creationId xmlns:a16="http://schemas.microsoft.com/office/drawing/2014/main" id="{0647386B-DC95-4C6D-8587-F0B2DED99ED6}"/>
              </a:ext>
            </a:extLst>
          </p:cNvPr>
          <p:cNvPicPr>
            <a:picLocks noChangeAspect="1"/>
          </p:cNvPicPr>
          <p:nvPr/>
        </p:nvPicPr>
        <p:blipFill>
          <a:blip r:embed="rId4"/>
          <a:stretch>
            <a:fillRect/>
          </a:stretch>
        </p:blipFill>
        <p:spPr>
          <a:xfrm>
            <a:off x="460521" y="136525"/>
            <a:ext cx="11270957" cy="3513124"/>
          </a:xfrm>
          <a:prstGeom prst="rect">
            <a:avLst/>
          </a:prstGeom>
        </p:spPr>
      </p:pic>
    </p:spTree>
    <p:extLst>
      <p:ext uri="{BB962C8B-B14F-4D97-AF65-F5344CB8AC3E}">
        <p14:creationId xmlns:p14="http://schemas.microsoft.com/office/powerpoint/2010/main" val="3050308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93803A6D-EC14-414F-8472-80204676D953}" type="slidenum">
              <a:rPr lang="zh-TW" altLang="en-US" smtClean="0"/>
              <a:t>22</a:t>
            </a:fld>
            <a:endParaRPr lang="zh-TW" altLang="en-US"/>
          </a:p>
        </p:txBody>
      </p:sp>
      <p:pic>
        <p:nvPicPr>
          <p:cNvPr id="2050" name="Picture 2" descr="https://lh5.googleusercontent.com/hdGFsTK1XYQa4XLTLNyFRgTe6iaevlYndjSGKWpnxWBT9ini6t20yJeufSoQWDMRTNNdwxsQeFGNoUSVI1OejjM5oXIxZQzcxnBbsHkG3-7AI_hF9ku3gyO1XUCTDx1sZhu6XEV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3233"/>
            <a:ext cx="10515600" cy="6794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72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829668" y="285591"/>
            <a:ext cx="10515600" cy="4206399"/>
          </a:xfrm>
        </p:spPr>
        <p:txBody>
          <a:bodyPr>
            <a:normAutofit lnSpcReduction="10000"/>
          </a:bodyPr>
          <a:lstStyle/>
          <a:p>
            <a:pPr marL="0" indent="0">
              <a:lnSpc>
                <a:spcPct val="150000"/>
              </a:lnSpc>
              <a:buNone/>
            </a:pPr>
            <a:r>
              <a:rPr lang="en-US" altLang="zh-TW" sz="4000" b="1" u="sng" dirty="0" err="1"/>
              <a:t>YelpZip</a:t>
            </a:r>
            <a:r>
              <a:rPr lang="en-US" altLang="zh-TW" sz="4000" b="1" u="sng" dirty="0"/>
              <a:t> Dataset</a:t>
            </a:r>
            <a:br>
              <a:rPr lang="zh-TW" altLang="en-US" dirty="0"/>
            </a:br>
            <a:r>
              <a:rPr lang="en-US" altLang="zh-TW" sz="2400" u="sng" dirty="0">
                <a:hlinkClick r:id="rId3"/>
              </a:rPr>
              <a:t>http://odds.cs.stonybrook.edu/yelpzip-dataset/</a:t>
            </a:r>
            <a:endParaRPr lang="en-US" altLang="zh-TW" sz="2400" u="sng" dirty="0"/>
          </a:p>
          <a:p>
            <a:pPr marL="0" indent="0">
              <a:buNone/>
            </a:pPr>
            <a:endParaRPr lang="zh-TW" altLang="en-US" dirty="0"/>
          </a:p>
          <a:p>
            <a:r>
              <a:rPr lang="zh-TW" altLang="en-US" dirty="0"/>
              <a:t>芝加哥地區的餐廳與飯店的資訊</a:t>
            </a:r>
            <a:endParaRPr lang="en-US" altLang="zh-TW" dirty="0"/>
          </a:p>
          <a:p>
            <a:r>
              <a:rPr lang="zh-TW" altLang="en-US" dirty="0"/>
              <a:t>由 </a:t>
            </a:r>
            <a:r>
              <a:rPr lang="en-US" altLang="zh-TW" dirty="0"/>
              <a:t>33,502 </a:t>
            </a:r>
            <a:r>
              <a:rPr lang="zh-TW" altLang="en-US" dirty="0"/>
              <a:t>個不同用戶提供的 </a:t>
            </a:r>
            <a:r>
              <a:rPr lang="en-US" altLang="zh-TW" dirty="0"/>
              <a:t>61,541 </a:t>
            </a:r>
            <a:r>
              <a:rPr lang="zh-TW" altLang="en-US" dirty="0"/>
              <a:t>筆評論</a:t>
            </a:r>
            <a:endParaRPr lang="en-US" altLang="zh-TW" dirty="0"/>
          </a:p>
          <a:p>
            <a:r>
              <a:rPr lang="zh-TW" altLang="en-US" b="1" dirty="0"/>
              <a:t>包含了過濾（假）與否（真）的標籤</a:t>
            </a:r>
            <a:br>
              <a:rPr lang="zh-TW" altLang="en-US" dirty="0"/>
            </a:br>
            <a:br>
              <a:rPr lang="zh-TW" altLang="en-US" dirty="0"/>
            </a:br>
            <a:endParaRPr lang="zh-TW" altLang="en-US" dirty="0"/>
          </a:p>
        </p:txBody>
      </p:sp>
      <p:sp>
        <p:nvSpPr>
          <p:cNvPr id="4" name="投影片編號版面配置區 3"/>
          <p:cNvSpPr>
            <a:spLocks noGrp="1"/>
          </p:cNvSpPr>
          <p:nvPr>
            <p:ph type="sldNum" sz="quarter" idx="12"/>
          </p:nvPr>
        </p:nvSpPr>
        <p:spPr/>
        <p:txBody>
          <a:bodyPr/>
          <a:lstStyle/>
          <a:p>
            <a:fld id="{93803A6D-EC14-414F-8472-80204676D953}" type="slidenum">
              <a:rPr lang="zh-TW" altLang="en-US" smtClean="0"/>
              <a:t>23</a:t>
            </a:fld>
            <a:endParaRPr lang="zh-TW" altLang="en-US"/>
          </a:p>
        </p:txBody>
      </p:sp>
      <p:pic>
        <p:nvPicPr>
          <p:cNvPr id="7" name="圖片 6">
            <a:extLst>
              <a:ext uri="{FF2B5EF4-FFF2-40B4-BE49-F238E27FC236}">
                <a16:creationId xmlns:a16="http://schemas.microsoft.com/office/drawing/2014/main" id="{E9D68990-EC5C-4492-B1D4-862617FBE859}"/>
              </a:ext>
            </a:extLst>
          </p:cNvPr>
          <p:cNvPicPr>
            <a:picLocks noChangeAspect="1"/>
          </p:cNvPicPr>
          <p:nvPr/>
        </p:nvPicPr>
        <p:blipFill>
          <a:blip r:embed="rId4"/>
          <a:stretch>
            <a:fillRect/>
          </a:stretch>
        </p:blipFill>
        <p:spPr>
          <a:xfrm>
            <a:off x="829668" y="4002917"/>
            <a:ext cx="10524132" cy="2842506"/>
          </a:xfrm>
          <a:prstGeom prst="rect">
            <a:avLst/>
          </a:prstGeom>
        </p:spPr>
      </p:pic>
      <p:pic>
        <p:nvPicPr>
          <p:cNvPr id="8" name="Picture 2" descr="https://lh6.googleusercontent.com/JAiQy13LP9JoJ1HET6C64_hAf_fNbfMZGU4iA3spjxNmaiOdN7qYXrO0OD4Ve1MCtctWgDf7cLKMW-t34vR_MgPTqCZzHeJ6UWLDdaaEZVjeZSjJnTTJ72lgNG-aF31u8Boe5PId">
            <a:extLst>
              <a:ext uri="{FF2B5EF4-FFF2-40B4-BE49-F238E27FC236}">
                <a16:creationId xmlns:a16="http://schemas.microsoft.com/office/drawing/2014/main" id="{34CE2866-53C6-45B6-9EA7-224768AC31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3568" y="433581"/>
            <a:ext cx="2171700" cy="3409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0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6B6800-50DE-46FA-B39E-D66FD938B08B}"/>
              </a:ext>
            </a:extLst>
          </p:cNvPr>
          <p:cNvSpPr/>
          <p:nvPr/>
        </p:nvSpPr>
        <p:spPr>
          <a:xfrm>
            <a:off x="563880" y="0"/>
            <a:ext cx="3261361" cy="68580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標題 7">
            <a:extLst>
              <a:ext uri="{FF2B5EF4-FFF2-40B4-BE49-F238E27FC236}">
                <a16:creationId xmlns:a16="http://schemas.microsoft.com/office/drawing/2014/main" id="{53315E9E-A51B-44DB-969C-395E1EDACF96}"/>
              </a:ext>
            </a:extLst>
          </p:cNvPr>
          <p:cNvSpPr>
            <a:spLocks noGrp="1"/>
          </p:cNvSpPr>
          <p:nvPr>
            <p:ph type="title"/>
          </p:nvPr>
        </p:nvSpPr>
        <p:spPr>
          <a:xfrm>
            <a:off x="662939" y="2245042"/>
            <a:ext cx="3063241" cy="2367915"/>
          </a:xfrm>
        </p:spPr>
        <p:txBody>
          <a:bodyPr>
            <a:normAutofit fontScale="90000"/>
          </a:bodyPr>
          <a:lstStyle/>
          <a:p>
            <a:pPr>
              <a:lnSpc>
                <a:spcPct val="150000"/>
              </a:lnSpc>
            </a:pPr>
            <a:r>
              <a:rPr lang="en-US" altLang="zh-TW" sz="5400" dirty="0">
                <a:solidFill>
                  <a:schemeClr val="accent4">
                    <a:lumMod val="20000"/>
                    <a:lumOff val="80000"/>
                  </a:schemeClr>
                </a:solidFill>
              </a:rPr>
              <a:t>05.</a:t>
            </a:r>
            <a:br>
              <a:rPr lang="en-US" altLang="zh-TW" sz="5400" dirty="0"/>
            </a:br>
            <a:r>
              <a:rPr lang="zh-TW" altLang="en-US" sz="5400" dirty="0">
                <a:solidFill>
                  <a:schemeClr val="bg1"/>
                </a:solidFill>
              </a:rPr>
              <a:t>預期結果</a:t>
            </a:r>
          </a:p>
        </p:txBody>
      </p:sp>
      <p:sp>
        <p:nvSpPr>
          <p:cNvPr id="4" name="投影片編號版面配置區 3">
            <a:extLst>
              <a:ext uri="{FF2B5EF4-FFF2-40B4-BE49-F238E27FC236}">
                <a16:creationId xmlns:a16="http://schemas.microsoft.com/office/drawing/2014/main" id="{FE776625-C173-4910-A7A3-769D5362478C}"/>
              </a:ext>
            </a:extLst>
          </p:cNvPr>
          <p:cNvSpPr>
            <a:spLocks noGrp="1"/>
          </p:cNvSpPr>
          <p:nvPr>
            <p:ph type="sldNum" sz="quarter" idx="12"/>
          </p:nvPr>
        </p:nvSpPr>
        <p:spPr/>
        <p:txBody>
          <a:bodyPr/>
          <a:lstStyle/>
          <a:p>
            <a:fld id="{93803A6D-EC14-414F-8472-80204676D953}" type="slidenum">
              <a:rPr lang="zh-TW" altLang="en-US" smtClean="0"/>
              <a:t>24</a:t>
            </a:fld>
            <a:endParaRPr lang="zh-TW" altLang="en-US"/>
          </a:p>
        </p:txBody>
      </p:sp>
    </p:spTree>
    <p:extLst>
      <p:ext uri="{BB962C8B-B14F-4D97-AF65-F5344CB8AC3E}">
        <p14:creationId xmlns:p14="http://schemas.microsoft.com/office/powerpoint/2010/main" val="1944226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utomated Industrial Production Line Fund, Production, Line, Industrial  Background Image for Free Download">
            <a:extLst>
              <a:ext uri="{FF2B5EF4-FFF2-40B4-BE49-F238E27FC236}">
                <a16:creationId xmlns:a16="http://schemas.microsoft.com/office/drawing/2014/main" id="{82E75335-100F-4D2C-9E1E-48F412C0F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5894"/>
            <a:ext cx="12185826" cy="5712106"/>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93803A6D-EC14-414F-8472-80204676D953}" type="slidenum">
              <a:rPr lang="zh-TW" altLang="en-US" smtClean="0"/>
              <a:t>25</a:t>
            </a:fld>
            <a:endParaRPr lang="zh-TW" altLang="en-US"/>
          </a:p>
        </p:txBody>
      </p:sp>
      <p:pic>
        <p:nvPicPr>
          <p:cNvPr id="11" name="圖形 10" descr="建築工人">
            <a:extLst>
              <a:ext uri="{FF2B5EF4-FFF2-40B4-BE49-F238E27FC236}">
                <a16:creationId xmlns:a16="http://schemas.microsoft.com/office/drawing/2014/main" id="{16EAFA6C-7C67-4E5D-8B2A-902F757267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27431" y="4663440"/>
            <a:ext cx="2559169" cy="2559169"/>
          </a:xfrm>
          <a:prstGeom prst="rect">
            <a:avLst/>
          </a:prstGeom>
        </p:spPr>
      </p:pic>
      <p:sp>
        <p:nvSpPr>
          <p:cNvPr id="12" name="語音泡泡: 矩形 11">
            <a:extLst>
              <a:ext uri="{FF2B5EF4-FFF2-40B4-BE49-F238E27FC236}">
                <a16:creationId xmlns:a16="http://schemas.microsoft.com/office/drawing/2014/main" id="{FAAE4D7D-3337-42B3-971C-332737106987}"/>
              </a:ext>
            </a:extLst>
          </p:cNvPr>
          <p:cNvSpPr/>
          <p:nvPr/>
        </p:nvSpPr>
        <p:spPr>
          <a:xfrm>
            <a:off x="7338060" y="5859939"/>
            <a:ext cx="3947160" cy="861536"/>
          </a:xfrm>
          <a:prstGeom prst="wedgeRectCallout">
            <a:avLst>
              <a:gd name="adj1" fmla="val -64732"/>
              <a:gd name="adj2" fmla="val 511"/>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b="1" dirty="0">
                <a:solidFill>
                  <a:schemeClr val="bg1"/>
                </a:solidFill>
                <a:latin typeface="微軟正黑體" panose="020B0604030504040204" pitchFamily="34" charset="-120"/>
                <a:ea typeface="微軟正黑體" panose="020B0604030504040204" pitchFamily="34" charset="-120"/>
              </a:rPr>
              <a:t>研究將建構好的假評論分類模型用於其他平台之可能性</a:t>
            </a:r>
          </a:p>
        </p:txBody>
      </p:sp>
      <p:sp>
        <p:nvSpPr>
          <p:cNvPr id="9" name="矩形 8">
            <a:extLst>
              <a:ext uri="{FF2B5EF4-FFF2-40B4-BE49-F238E27FC236}">
                <a16:creationId xmlns:a16="http://schemas.microsoft.com/office/drawing/2014/main" id="{CF45A8A7-889A-45AA-909A-90D438B8A326}"/>
              </a:ext>
            </a:extLst>
          </p:cNvPr>
          <p:cNvSpPr/>
          <p:nvPr/>
        </p:nvSpPr>
        <p:spPr>
          <a:xfrm>
            <a:off x="0" y="0"/>
            <a:ext cx="12192000" cy="1145894"/>
          </a:xfrm>
          <a:prstGeom prst="rect">
            <a:avLst/>
          </a:prstGeom>
          <a:solidFill>
            <a:srgbClr val="3D5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標題 1">
            <a:extLst>
              <a:ext uri="{FF2B5EF4-FFF2-40B4-BE49-F238E27FC236}">
                <a16:creationId xmlns:a16="http://schemas.microsoft.com/office/drawing/2014/main" id="{ED8C3F70-F176-46DC-A3EB-83CEAC20B886}"/>
              </a:ext>
            </a:extLst>
          </p:cNvPr>
          <p:cNvSpPr txBox="1">
            <a:spLocks/>
          </p:cNvSpPr>
          <p:nvPr/>
        </p:nvSpPr>
        <p:spPr>
          <a:xfrm>
            <a:off x="839788" y="1"/>
            <a:ext cx="10515600" cy="1179582"/>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微軟正黑體" panose="020B0604030504040204" pitchFamily="34" charset="-120"/>
                <a:ea typeface="微軟正黑體" panose="020B0604030504040204" pitchFamily="34" charset="-120"/>
                <a:cs typeface="+mj-cs"/>
              </a:defRPr>
            </a:lvl1pPr>
          </a:lstStyle>
          <a:p>
            <a:r>
              <a:rPr lang="zh-TW" altLang="en-US" dirty="0">
                <a:solidFill>
                  <a:schemeClr val="bg1"/>
                </a:solidFill>
              </a:rPr>
              <a:t>預期結果</a:t>
            </a:r>
          </a:p>
        </p:txBody>
      </p:sp>
      <p:sp>
        <p:nvSpPr>
          <p:cNvPr id="10" name="語音泡泡: 圓角矩形 9">
            <a:extLst>
              <a:ext uri="{FF2B5EF4-FFF2-40B4-BE49-F238E27FC236}">
                <a16:creationId xmlns:a16="http://schemas.microsoft.com/office/drawing/2014/main" id="{702AB0C8-8449-4C76-AAE2-9F28E0D23B80}"/>
              </a:ext>
            </a:extLst>
          </p:cNvPr>
          <p:cNvSpPr/>
          <p:nvPr/>
        </p:nvSpPr>
        <p:spPr>
          <a:xfrm>
            <a:off x="1848473" y="1099594"/>
            <a:ext cx="3796497" cy="2384385"/>
          </a:xfrm>
          <a:prstGeom prst="wedgeRoundRectCallout">
            <a:avLst>
              <a:gd name="adj1" fmla="val 48679"/>
              <a:gd name="adj2" fmla="val 76092"/>
              <a:gd name="adj3" fmla="val 16667"/>
            </a:avLst>
          </a:prstGeom>
          <a:solidFill>
            <a:schemeClr val="bg2">
              <a:alpha val="70000"/>
            </a:schemeClr>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200" b="1" dirty="0">
                <a:solidFill>
                  <a:schemeClr val="tx1">
                    <a:lumMod val="75000"/>
                    <a:lumOff val="25000"/>
                  </a:schemeClr>
                </a:solidFill>
                <a:latin typeface="微軟正黑體" panose="020B0604030504040204" pitchFamily="34" charset="-120"/>
                <a:ea typeface="微軟正黑體" panose="020B0604030504040204" pitchFamily="34" charset="-120"/>
              </a:rPr>
              <a:t>數個透過機器學習方法建構的</a:t>
            </a:r>
            <a:r>
              <a:rPr lang="zh-TW" altLang="en-US" sz="3200" b="1" dirty="0">
                <a:solidFill>
                  <a:srgbClr val="C00000"/>
                </a:solidFill>
                <a:latin typeface="微軟正黑體" panose="020B0604030504040204" pitchFamily="34" charset="-120"/>
                <a:ea typeface="微軟正黑體" panose="020B0604030504040204" pitchFamily="34" charset="-120"/>
              </a:rPr>
              <a:t>假評論分類模型</a:t>
            </a:r>
            <a:endParaRPr lang="zh-TW" altLang="en-US" sz="3200" dirty="0">
              <a:solidFill>
                <a:srgbClr val="C00000"/>
              </a:solidFill>
              <a:latin typeface="微軟正黑體" panose="020B0604030504040204" pitchFamily="34" charset="-120"/>
              <a:ea typeface="微軟正黑體" panose="020B0604030504040204" pitchFamily="34" charset="-120"/>
            </a:endParaRPr>
          </a:p>
        </p:txBody>
      </p:sp>
      <p:sp>
        <p:nvSpPr>
          <p:cNvPr id="15" name="語音泡泡: 圓角矩形 14">
            <a:extLst>
              <a:ext uri="{FF2B5EF4-FFF2-40B4-BE49-F238E27FC236}">
                <a16:creationId xmlns:a16="http://schemas.microsoft.com/office/drawing/2014/main" id="{09CBDE70-09DE-4F26-A979-D6FD96918CC7}"/>
              </a:ext>
            </a:extLst>
          </p:cNvPr>
          <p:cNvSpPr/>
          <p:nvPr/>
        </p:nvSpPr>
        <p:spPr>
          <a:xfrm>
            <a:off x="8402639" y="767036"/>
            <a:ext cx="3001079" cy="1750538"/>
          </a:xfrm>
          <a:prstGeom prst="wedgeRoundRectCallout">
            <a:avLst>
              <a:gd name="adj1" fmla="val 9457"/>
              <a:gd name="adj2" fmla="val 78178"/>
              <a:gd name="adj3" fmla="val 16667"/>
            </a:avLst>
          </a:prstGeom>
          <a:solidFill>
            <a:schemeClr val="bg2">
              <a:alpha val="70000"/>
            </a:schemeClr>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一份</a:t>
            </a:r>
            <a:r>
              <a:rPr lang="zh-TW" altLang="en-US" sz="2400" b="1" dirty="0">
                <a:solidFill>
                  <a:srgbClr val="C00000"/>
                </a:solidFill>
                <a:latin typeface="微軟正黑體" panose="020B0604030504040204" pitchFamily="34" charset="-120"/>
                <a:ea typeface="微軟正黑體" panose="020B0604030504040204" pitchFamily="34" charset="-120"/>
              </a:rPr>
              <a:t>比對真實評論與寫手之評論差異</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的報告</a:t>
            </a:r>
            <a:endParaRPr lang="zh-TW" altLang="en-US" sz="24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60170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14B609E-CDCB-4FCE-B4A4-B9A021828D00}"/>
              </a:ext>
            </a:extLst>
          </p:cNvPr>
          <p:cNvSpPr/>
          <p:nvPr/>
        </p:nvSpPr>
        <p:spPr>
          <a:xfrm>
            <a:off x="838200" y="1517809"/>
            <a:ext cx="10515600" cy="454279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p:txBody>
          <a:bodyPr/>
          <a:lstStyle/>
          <a:p>
            <a:r>
              <a:rPr lang="zh-TW" altLang="en-US" dirty="0"/>
              <a:t>分工表</a:t>
            </a:r>
          </a:p>
        </p:txBody>
      </p:sp>
      <p:graphicFrame>
        <p:nvGraphicFramePr>
          <p:cNvPr id="5" name="內容版面配置區 4">
            <a:extLst>
              <a:ext uri="{FF2B5EF4-FFF2-40B4-BE49-F238E27FC236}">
                <a16:creationId xmlns:a16="http://schemas.microsoft.com/office/drawing/2014/main" id="{D8E02C15-5C03-492F-B323-2D1F9B0D75A9}"/>
              </a:ext>
            </a:extLst>
          </p:cNvPr>
          <p:cNvGraphicFramePr>
            <a:graphicFrameLocks noGrp="1"/>
          </p:cNvGraphicFramePr>
          <p:nvPr>
            <p:ph idx="1"/>
            <p:extLst>
              <p:ext uri="{D42A27DB-BD31-4B8C-83A1-F6EECF244321}">
                <p14:modId xmlns:p14="http://schemas.microsoft.com/office/powerpoint/2010/main" val="2404164885"/>
              </p:ext>
            </p:extLst>
          </p:nvPr>
        </p:nvGraphicFramePr>
        <p:xfrm>
          <a:off x="838200" y="1517809"/>
          <a:ext cx="10515600" cy="4536124"/>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1466811399"/>
                    </a:ext>
                  </a:extLst>
                </a:gridCol>
                <a:gridCol w="5257800">
                  <a:extLst>
                    <a:ext uri="{9D8B030D-6E8A-4147-A177-3AD203B41FA5}">
                      <a16:colId xmlns:a16="http://schemas.microsoft.com/office/drawing/2014/main" val="1421609967"/>
                    </a:ext>
                  </a:extLst>
                </a:gridCol>
              </a:tblGrid>
              <a:tr h="902994">
                <a:tc>
                  <a:txBody>
                    <a:bodyPr/>
                    <a:lstStyle/>
                    <a:p>
                      <a:pPr algn="ctr"/>
                      <a:r>
                        <a:rPr lang="zh-TW" altLang="en-US" sz="3200" dirty="0">
                          <a:solidFill>
                            <a:schemeClr val="bg1"/>
                          </a:solidFill>
                          <a:latin typeface="微軟正黑體" panose="020B0604030504040204" pitchFamily="34" charset="-120"/>
                          <a:ea typeface="微軟正黑體" panose="020B0604030504040204" pitchFamily="34" charset="-120"/>
                        </a:rPr>
                        <a:t>姓名</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lumMod val="85000"/>
                        <a:lumOff val="15000"/>
                      </a:schemeClr>
                    </a:solidFill>
                  </a:tcPr>
                </a:tc>
                <a:tc>
                  <a:txBody>
                    <a:bodyPr/>
                    <a:lstStyle/>
                    <a:p>
                      <a:pPr algn="ctr"/>
                      <a:r>
                        <a:rPr lang="zh-TW" altLang="en-US" sz="3200" dirty="0">
                          <a:solidFill>
                            <a:schemeClr val="bg1"/>
                          </a:solidFill>
                          <a:latin typeface="微軟正黑體" panose="020B0604030504040204" pitchFamily="34" charset="-120"/>
                          <a:ea typeface="微軟正黑體" panose="020B0604030504040204" pitchFamily="34" charset="-120"/>
                        </a:rPr>
                        <a:t>分工事項</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3393503175"/>
                  </a:ext>
                </a:extLst>
              </a:tr>
              <a:tr h="726626">
                <a:tc>
                  <a:txBody>
                    <a:bodyPr/>
                    <a:lstStyle/>
                    <a:p>
                      <a:pPr algn="ctr"/>
                      <a:r>
                        <a:rPr lang="zh-TW" altLang="en-US" sz="2400" dirty="0">
                          <a:solidFill>
                            <a:schemeClr val="bg1"/>
                          </a:solidFill>
                          <a:latin typeface="微軟正黑體" panose="020B0604030504040204" pitchFamily="34" charset="-120"/>
                          <a:ea typeface="微軟正黑體" panose="020B0604030504040204" pitchFamily="34" charset="-120"/>
                        </a:rPr>
                        <a:t>林聖典</a:t>
                      </a:r>
                    </a:p>
                  </a:txBody>
                  <a:tcPr anchor="ctr">
                    <a:lnL w="12700" cmpd="sng">
                      <a:noFill/>
                    </a:lnL>
                    <a:lnR w="12700" cmpd="sng">
                      <a:noFill/>
                    </a:lnR>
                    <a:lnT w="381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sz="2400" dirty="0">
                          <a:solidFill>
                            <a:schemeClr val="bg1"/>
                          </a:solidFill>
                          <a:latin typeface="微軟正黑體" panose="020B0604030504040204" pitchFamily="34" charset="-120"/>
                          <a:ea typeface="微軟正黑體" panose="020B0604030504040204" pitchFamily="34" charset="-120"/>
                        </a:rPr>
                        <a:t>投影片</a:t>
                      </a:r>
                    </a:p>
                  </a:txBody>
                  <a:tcPr anchor="ctr">
                    <a:lnL w="12700" cmpd="sng">
                      <a:noFill/>
                    </a:lnL>
                    <a:lnR w="12700" cmpd="sng">
                      <a:noFill/>
                    </a:lnR>
                    <a:lnT w="381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0131140"/>
                  </a:ext>
                </a:extLst>
              </a:tr>
              <a:tr h="726626">
                <a:tc>
                  <a:txBody>
                    <a:bodyPr/>
                    <a:lstStyle/>
                    <a:p>
                      <a:pPr algn="ctr"/>
                      <a:r>
                        <a:rPr lang="zh-TW" altLang="en-US" sz="2400" b="0" i="0" u="none" strike="noStrike" kern="1200" dirty="0">
                          <a:solidFill>
                            <a:schemeClr val="bg1"/>
                          </a:solidFill>
                          <a:effectLst/>
                          <a:latin typeface="微軟正黑體" panose="020B0604030504040204" pitchFamily="34" charset="-120"/>
                          <a:ea typeface="微軟正黑體" panose="020B0604030504040204" pitchFamily="34" charset="-120"/>
                          <a:cs typeface="+mn-cs"/>
                        </a:rPr>
                        <a:t>顏煥勳</a:t>
                      </a:r>
                      <a:endParaRPr lang="zh-TW" altLang="en-US" sz="2400" dirty="0">
                        <a:solidFill>
                          <a:schemeClr val="bg1"/>
                        </a:solidFill>
                        <a:latin typeface="微軟正黑體" panose="020B0604030504040204" pitchFamily="34" charset="-120"/>
                        <a:ea typeface="微軟正黑體" panose="020B0604030504040204" pitchFamily="34" charset="-120"/>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sz="2400" dirty="0">
                          <a:solidFill>
                            <a:schemeClr val="bg1"/>
                          </a:solidFill>
                          <a:latin typeface="微軟正黑體" panose="020B0604030504040204" pitchFamily="34" charset="-120"/>
                          <a:ea typeface="微軟正黑體" panose="020B0604030504040204" pitchFamily="34" charset="-120"/>
                        </a:rPr>
                        <a:t>書面</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1166791"/>
                  </a:ext>
                </a:extLst>
              </a:tr>
              <a:tr h="726626">
                <a:tc>
                  <a:txBody>
                    <a:bodyPr/>
                    <a:lstStyle/>
                    <a:p>
                      <a:pPr algn="ctr"/>
                      <a:r>
                        <a:rPr lang="zh-TW" altLang="en-US" sz="2400" b="0" i="0" u="none" strike="noStrike" kern="1200" dirty="0">
                          <a:solidFill>
                            <a:schemeClr val="bg1"/>
                          </a:solidFill>
                          <a:effectLst/>
                          <a:latin typeface="微軟正黑體" panose="020B0604030504040204" pitchFamily="34" charset="-120"/>
                          <a:ea typeface="微軟正黑體" panose="020B0604030504040204" pitchFamily="34" charset="-120"/>
                          <a:cs typeface="+mn-cs"/>
                        </a:rPr>
                        <a:t>陳宇鑫 </a:t>
                      </a:r>
                      <a:endParaRPr lang="zh-TW" altLang="en-US" sz="2400" dirty="0">
                        <a:solidFill>
                          <a:schemeClr val="bg1"/>
                        </a:solidFill>
                        <a:latin typeface="微軟正黑體" panose="020B0604030504040204" pitchFamily="34" charset="-120"/>
                        <a:ea typeface="微軟正黑體" panose="020B0604030504040204" pitchFamily="34" charset="-120"/>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sz="2400" dirty="0">
                          <a:solidFill>
                            <a:schemeClr val="bg1"/>
                          </a:solidFill>
                          <a:latin typeface="微軟正黑體" panose="020B0604030504040204" pitchFamily="34" charset="-120"/>
                          <a:ea typeface="微軟正黑體" panose="020B0604030504040204" pitchFamily="34" charset="-120"/>
                        </a:rPr>
                        <a:t>投影片</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5559977"/>
                  </a:ext>
                </a:extLst>
              </a:tr>
              <a:tr h="726626">
                <a:tc>
                  <a:txBody>
                    <a:bodyPr/>
                    <a:lstStyle/>
                    <a:p>
                      <a:pPr algn="ctr" rtl="0"/>
                      <a:r>
                        <a:rPr lang="zh-TW" altLang="en-US" sz="2400" b="0" i="0" u="none" strike="noStrike" kern="1200" dirty="0">
                          <a:solidFill>
                            <a:schemeClr val="bg1"/>
                          </a:solidFill>
                          <a:effectLst/>
                          <a:latin typeface="微軟正黑體" panose="020B0604030504040204" pitchFamily="34" charset="-120"/>
                          <a:ea typeface="微軟正黑體" panose="020B0604030504040204" pitchFamily="34" charset="-120"/>
                          <a:cs typeface="+mn-cs"/>
                        </a:rPr>
                        <a:t>彭琮鈺</a:t>
                      </a:r>
                      <a:endParaRPr lang="zh-TW" altLang="en-US" sz="2400" b="0" dirty="0">
                        <a:solidFill>
                          <a:schemeClr val="bg1"/>
                        </a:solidFill>
                        <a:effectLst/>
                        <a:latin typeface="微軟正黑體" panose="020B0604030504040204" pitchFamily="34" charset="-120"/>
                        <a:ea typeface="微軟正黑體" panose="020B0604030504040204" pitchFamily="34" charset="-120"/>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sz="2400" dirty="0">
                          <a:solidFill>
                            <a:schemeClr val="bg1"/>
                          </a:solidFill>
                          <a:latin typeface="微軟正黑體" panose="020B0604030504040204" pitchFamily="34" charset="-120"/>
                          <a:ea typeface="微軟正黑體" panose="020B0604030504040204" pitchFamily="34" charset="-120"/>
                        </a:rPr>
                        <a:t>上台報告</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4581263"/>
                  </a:ext>
                </a:extLst>
              </a:tr>
              <a:tr h="726626">
                <a:tc>
                  <a:txBody>
                    <a:bodyPr/>
                    <a:lstStyle/>
                    <a:p>
                      <a:pPr algn="ctr" rtl="0"/>
                      <a:r>
                        <a:rPr lang="zh-TW" altLang="en-US" sz="2400" b="0" i="0" u="none" strike="noStrike" kern="1200" dirty="0">
                          <a:solidFill>
                            <a:schemeClr val="bg1"/>
                          </a:solidFill>
                          <a:effectLst/>
                          <a:latin typeface="微軟正黑體" panose="020B0604030504040204" pitchFamily="34" charset="-120"/>
                          <a:ea typeface="微軟正黑體" panose="020B0604030504040204" pitchFamily="34" charset="-120"/>
                          <a:cs typeface="+mn-cs"/>
                        </a:rPr>
                        <a:t>余俊廷</a:t>
                      </a:r>
                      <a:endParaRPr lang="zh-TW" altLang="en-US" sz="2400" b="0" dirty="0">
                        <a:solidFill>
                          <a:schemeClr val="bg1"/>
                        </a:solidFill>
                        <a:effectLst/>
                        <a:latin typeface="微軟正黑體" panose="020B0604030504040204" pitchFamily="34" charset="-120"/>
                        <a:ea typeface="微軟正黑體" panose="020B0604030504040204" pitchFamily="34" charset="-120"/>
                      </a:endParaRP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zh-TW" altLang="en-US" sz="2400" dirty="0">
                          <a:solidFill>
                            <a:schemeClr val="bg1"/>
                          </a:solidFill>
                          <a:latin typeface="微軟正黑體" panose="020B0604030504040204" pitchFamily="34" charset="-120"/>
                          <a:ea typeface="微軟正黑體" panose="020B0604030504040204" pitchFamily="34" charset="-120"/>
                        </a:rPr>
                        <a:t>書面</a:t>
                      </a: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89879457"/>
                  </a:ext>
                </a:extLst>
              </a:tr>
            </a:tbl>
          </a:graphicData>
        </a:graphic>
      </p:graphicFrame>
      <p:sp>
        <p:nvSpPr>
          <p:cNvPr id="4" name="投影片編號版面配置區 3"/>
          <p:cNvSpPr>
            <a:spLocks noGrp="1"/>
          </p:cNvSpPr>
          <p:nvPr>
            <p:ph type="sldNum" sz="quarter" idx="12"/>
          </p:nvPr>
        </p:nvSpPr>
        <p:spPr/>
        <p:txBody>
          <a:bodyPr/>
          <a:lstStyle/>
          <a:p>
            <a:fld id="{93803A6D-EC14-414F-8472-80204676D953}" type="slidenum">
              <a:rPr lang="zh-TW" altLang="en-US" smtClean="0"/>
              <a:t>26</a:t>
            </a:fld>
            <a:endParaRPr lang="zh-TW" altLang="en-US"/>
          </a:p>
        </p:txBody>
      </p:sp>
    </p:spTree>
    <p:extLst>
      <p:ext uri="{BB962C8B-B14F-4D97-AF65-F5344CB8AC3E}">
        <p14:creationId xmlns:p14="http://schemas.microsoft.com/office/powerpoint/2010/main" val="3628411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93803A6D-EC14-414F-8472-80204676D953}" type="slidenum">
              <a:rPr lang="zh-TW" altLang="en-US" smtClean="0"/>
              <a:t>27</a:t>
            </a:fld>
            <a:endParaRPr lang="zh-TW" altLang="en-US"/>
          </a:p>
        </p:txBody>
      </p:sp>
      <p:sp>
        <p:nvSpPr>
          <p:cNvPr id="2" name="矩形 1">
            <a:extLst>
              <a:ext uri="{FF2B5EF4-FFF2-40B4-BE49-F238E27FC236}">
                <a16:creationId xmlns:a16="http://schemas.microsoft.com/office/drawing/2014/main" id="{C7C0886B-69A9-4224-B265-A3DF0AB62BD9}"/>
              </a:ext>
            </a:extLst>
          </p:cNvPr>
          <p:cNvSpPr/>
          <p:nvPr/>
        </p:nvSpPr>
        <p:spPr>
          <a:xfrm>
            <a:off x="2349500" y="1993900"/>
            <a:ext cx="7493000" cy="2209800"/>
          </a:xfrm>
          <a:prstGeom prst="rect">
            <a:avLst/>
          </a:prstGeom>
          <a:noFill/>
          <a:ln w="1016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26995AC7-C6B4-482F-8009-A6E5544E0BCE}"/>
              </a:ext>
            </a:extLst>
          </p:cNvPr>
          <p:cNvCxnSpPr>
            <a:cxnSpLocks/>
          </p:cNvCxnSpPr>
          <p:nvPr/>
        </p:nvCxnSpPr>
        <p:spPr>
          <a:xfrm>
            <a:off x="2649066" y="3429000"/>
            <a:ext cx="6934200" cy="0"/>
          </a:xfrm>
          <a:prstGeom prst="line">
            <a:avLst/>
          </a:prstGeom>
          <a:ln w="762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9B075C2B-D547-487A-90E7-1557E5DAF8E1}"/>
              </a:ext>
            </a:extLst>
          </p:cNvPr>
          <p:cNvSpPr txBox="1"/>
          <p:nvPr/>
        </p:nvSpPr>
        <p:spPr>
          <a:xfrm>
            <a:off x="2941835" y="2031712"/>
            <a:ext cx="6308330" cy="1569660"/>
          </a:xfrm>
          <a:prstGeom prst="rect">
            <a:avLst/>
          </a:prstGeom>
          <a:noFill/>
        </p:spPr>
        <p:txBody>
          <a:bodyPr wrap="none" rtlCol="0">
            <a:spAutoFit/>
          </a:bodyPr>
          <a:lstStyle/>
          <a:p>
            <a:r>
              <a:rPr lang="en-US" altLang="zh-TW" sz="9600" b="1" dirty="0">
                <a:solidFill>
                  <a:srgbClr val="C00000"/>
                </a:solidFill>
              </a:rPr>
              <a:t>THANK YOU</a:t>
            </a:r>
            <a:endParaRPr lang="zh-TW" altLang="en-US" sz="9600" b="1" dirty="0">
              <a:solidFill>
                <a:srgbClr val="C00000"/>
              </a:solidFill>
            </a:endParaRPr>
          </a:p>
        </p:txBody>
      </p:sp>
      <p:sp>
        <p:nvSpPr>
          <p:cNvPr id="11" name="文字方塊 10">
            <a:extLst>
              <a:ext uri="{FF2B5EF4-FFF2-40B4-BE49-F238E27FC236}">
                <a16:creationId xmlns:a16="http://schemas.microsoft.com/office/drawing/2014/main" id="{D21706BC-422D-4D8E-B2C9-348B21C12EFF}"/>
              </a:ext>
            </a:extLst>
          </p:cNvPr>
          <p:cNvSpPr txBox="1"/>
          <p:nvPr/>
        </p:nvSpPr>
        <p:spPr>
          <a:xfrm>
            <a:off x="2617964" y="3505056"/>
            <a:ext cx="6956071" cy="523220"/>
          </a:xfrm>
          <a:prstGeom prst="rect">
            <a:avLst/>
          </a:prstGeom>
          <a:noFill/>
        </p:spPr>
        <p:txBody>
          <a:bodyPr wrap="none" rtlCol="0">
            <a:spAutoFit/>
          </a:bodyPr>
          <a:lstStyle/>
          <a:p>
            <a:r>
              <a:rPr lang="en-US" altLang="zh-TW" sz="2800" dirty="0">
                <a:solidFill>
                  <a:schemeClr val="tx1">
                    <a:lumMod val="65000"/>
                    <a:lumOff val="35000"/>
                  </a:schemeClr>
                </a:solidFill>
              </a:rPr>
              <a:t>THANK YOU</a:t>
            </a:r>
            <a:r>
              <a:rPr lang="zh-TW" altLang="en-US" sz="2800" dirty="0">
                <a:solidFill>
                  <a:schemeClr val="tx1">
                    <a:lumMod val="65000"/>
                    <a:lumOff val="35000"/>
                  </a:schemeClr>
                </a:solidFill>
              </a:rPr>
              <a:t> </a:t>
            </a:r>
            <a:r>
              <a:rPr lang="en-US" altLang="zh-TW" sz="2800" dirty="0">
                <a:solidFill>
                  <a:schemeClr val="tx1">
                    <a:lumMod val="65000"/>
                    <a:lumOff val="35000"/>
                  </a:schemeClr>
                </a:solidFill>
              </a:rPr>
              <a:t>FOR YOUR TIME AND ATTENTION!</a:t>
            </a:r>
            <a:endParaRPr lang="zh-TW" altLang="en-US" sz="2800" dirty="0">
              <a:solidFill>
                <a:schemeClr val="tx1">
                  <a:lumMod val="65000"/>
                  <a:lumOff val="35000"/>
                </a:schemeClr>
              </a:solidFill>
            </a:endParaRPr>
          </a:p>
        </p:txBody>
      </p:sp>
    </p:spTree>
    <p:extLst>
      <p:ext uri="{BB962C8B-B14F-4D97-AF65-F5344CB8AC3E}">
        <p14:creationId xmlns:p14="http://schemas.microsoft.com/office/powerpoint/2010/main" val="1091693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6B6800-50DE-46FA-B39E-D66FD938B08B}"/>
              </a:ext>
            </a:extLst>
          </p:cNvPr>
          <p:cNvSpPr/>
          <p:nvPr/>
        </p:nvSpPr>
        <p:spPr>
          <a:xfrm>
            <a:off x="563880" y="0"/>
            <a:ext cx="3261361" cy="6858000"/>
          </a:xfrm>
          <a:prstGeom prst="rect">
            <a:avLst/>
          </a:prstGeom>
          <a:solidFill>
            <a:schemeClr val="tx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標題 7">
            <a:extLst>
              <a:ext uri="{FF2B5EF4-FFF2-40B4-BE49-F238E27FC236}">
                <a16:creationId xmlns:a16="http://schemas.microsoft.com/office/drawing/2014/main" id="{53315E9E-A51B-44DB-969C-395E1EDACF96}"/>
              </a:ext>
            </a:extLst>
          </p:cNvPr>
          <p:cNvSpPr>
            <a:spLocks noGrp="1"/>
          </p:cNvSpPr>
          <p:nvPr>
            <p:ph type="title"/>
          </p:nvPr>
        </p:nvSpPr>
        <p:spPr>
          <a:xfrm>
            <a:off x="662939" y="2245042"/>
            <a:ext cx="3063241" cy="2367915"/>
          </a:xfrm>
        </p:spPr>
        <p:txBody>
          <a:bodyPr>
            <a:normAutofit fontScale="90000"/>
          </a:bodyPr>
          <a:lstStyle/>
          <a:p>
            <a:pPr>
              <a:lnSpc>
                <a:spcPct val="150000"/>
              </a:lnSpc>
            </a:pPr>
            <a:r>
              <a:rPr lang="en-US" altLang="zh-TW" sz="5400" dirty="0">
                <a:solidFill>
                  <a:schemeClr val="accent4">
                    <a:lumMod val="20000"/>
                    <a:lumOff val="80000"/>
                  </a:schemeClr>
                </a:solidFill>
              </a:rPr>
              <a:t>01.</a:t>
            </a:r>
            <a:br>
              <a:rPr lang="en-US" altLang="zh-TW" sz="5400" dirty="0"/>
            </a:br>
            <a:r>
              <a:rPr lang="zh-TW" altLang="en-US" sz="5400" dirty="0">
                <a:solidFill>
                  <a:schemeClr val="bg1"/>
                </a:solidFill>
              </a:rPr>
              <a:t>研究動機</a:t>
            </a:r>
          </a:p>
        </p:txBody>
      </p:sp>
      <p:sp>
        <p:nvSpPr>
          <p:cNvPr id="4" name="投影片編號版面配置區 3">
            <a:extLst>
              <a:ext uri="{FF2B5EF4-FFF2-40B4-BE49-F238E27FC236}">
                <a16:creationId xmlns:a16="http://schemas.microsoft.com/office/drawing/2014/main" id="{FE776625-C173-4910-A7A3-769D5362478C}"/>
              </a:ext>
            </a:extLst>
          </p:cNvPr>
          <p:cNvSpPr>
            <a:spLocks noGrp="1"/>
          </p:cNvSpPr>
          <p:nvPr>
            <p:ph type="sldNum" sz="quarter" idx="12"/>
          </p:nvPr>
        </p:nvSpPr>
        <p:spPr/>
        <p:txBody>
          <a:bodyPr/>
          <a:lstStyle/>
          <a:p>
            <a:fld id="{93803A6D-EC14-414F-8472-80204676D953}" type="slidenum">
              <a:rPr lang="zh-TW" altLang="en-US" smtClean="0"/>
              <a:t>3</a:t>
            </a:fld>
            <a:endParaRPr lang="zh-TW" altLang="en-US"/>
          </a:p>
        </p:txBody>
      </p:sp>
    </p:spTree>
    <p:extLst>
      <p:ext uri="{BB962C8B-B14F-4D97-AF65-F5344CB8AC3E}">
        <p14:creationId xmlns:p14="http://schemas.microsoft.com/office/powerpoint/2010/main" val="2562385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89FED3E0-063E-4DBD-BE04-9FF3FB1A12CA}"/>
              </a:ext>
            </a:extLst>
          </p:cNvPr>
          <p:cNvSpPr>
            <a:spLocks noGrp="1"/>
          </p:cNvSpPr>
          <p:nvPr>
            <p:ph type="sldNum" sz="quarter" idx="12"/>
          </p:nvPr>
        </p:nvSpPr>
        <p:spPr/>
        <p:txBody>
          <a:bodyPr/>
          <a:lstStyle/>
          <a:p>
            <a:fld id="{93803A6D-EC14-414F-8472-80204676D953}" type="slidenum">
              <a:rPr lang="zh-TW" altLang="en-US" smtClean="0"/>
              <a:t>4</a:t>
            </a:fld>
            <a:endParaRPr lang="zh-TW" altLang="en-US"/>
          </a:p>
        </p:txBody>
      </p:sp>
      <p:pic>
        <p:nvPicPr>
          <p:cNvPr id="4100" name="Picture 4" descr="修正線上評論偏差的方法- 哈佛商業評論‧與世界一流管理接軌">
            <a:extLst>
              <a:ext uri="{FF2B5EF4-FFF2-40B4-BE49-F238E27FC236}">
                <a16:creationId xmlns:a16="http://schemas.microsoft.com/office/drawing/2014/main" id="{1397A4BD-ACE0-4353-B4F1-AB3B02B27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FB000B45-A7E7-46A1-9C0D-3822FF672AF1}"/>
              </a:ext>
            </a:extLst>
          </p:cNvPr>
          <p:cNvSpPr txBox="1"/>
          <p:nvPr/>
        </p:nvSpPr>
        <p:spPr>
          <a:xfrm>
            <a:off x="619761" y="2267823"/>
            <a:ext cx="1415772" cy="830997"/>
          </a:xfrm>
          <a:prstGeom prst="rect">
            <a:avLst/>
          </a:prstGeom>
          <a:noFill/>
        </p:spPr>
        <p:txBody>
          <a:bodyPr wrap="none" rtlCol="0">
            <a:spAutoFit/>
          </a:bodyPr>
          <a:lstStyle/>
          <a:p>
            <a:r>
              <a:rPr lang="zh-TW" altLang="en-US" sz="4800" b="1" dirty="0">
                <a:solidFill>
                  <a:schemeClr val="accent5">
                    <a:lumMod val="20000"/>
                    <a:lumOff val="80000"/>
                  </a:schemeClr>
                </a:solidFill>
                <a:latin typeface="微軟正黑體" panose="020B0604030504040204" pitchFamily="34" charset="-120"/>
                <a:ea typeface="微軟正黑體" panose="020B0604030504040204" pitchFamily="34" charset="-120"/>
              </a:rPr>
              <a:t>前言</a:t>
            </a:r>
          </a:p>
        </p:txBody>
      </p:sp>
      <p:sp>
        <p:nvSpPr>
          <p:cNvPr id="8" name="文字方塊 7">
            <a:extLst>
              <a:ext uri="{FF2B5EF4-FFF2-40B4-BE49-F238E27FC236}">
                <a16:creationId xmlns:a16="http://schemas.microsoft.com/office/drawing/2014/main" id="{8E94892E-727E-4D6E-B6E4-F5D950E4F77D}"/>
              </a:ext>
            </a:extLst>
          </p:cNvPr>
          <p:cNvSpPr txBox="1"/>
          <p:nvPr/>
        </p:nvSpPr>
        <p:spPr>
          <a:xfrm>
            <a:off x="619761" y="3270250"/>
            <a:ext cx="5003799" cy="2585323"/>
          </a:xfrm>
          <a:prstGeom prst="rect">
            <a:avLst/>
          </a:prstGeom>
          <a:noFill/>
        </p:spPr>
        <p:txBody>
          <a:bodyPr wrap="square" rtlCol="0">
            <a:spAutoFit/>
          </a:bodyPr>
          <a:lstStyle/>
          <a:p>
            <a:pPr>
              <a:lnSpc>
                <a:spcPct val="150000"/>
              </a:lnSpc>
            </a:pPr>
            <a:r>
              <a:rPr lang="zh-TW" altLang="en-US" sz="2400" b="1" dirty="0">
                <a:solidFill>
                  <a:schemeClr val="accent4">
                    <a:lumMod val="40000"/>
                    <a:lumOff val="60000"/>
                  </a:schemeClr>
                </a:solidFill>
                <a:latin typeface="微軟正黑體" panose="020B0604030504040204" pitchFamily="34" charset="-120"/>
                <a:ea typeface="微軟正黑體" panose="020B0604030504040204" pitchFamily="34" charset="-120"/>
              </a:rPr>
              <a:t>線上評論</a:t>
            </a:r>
            <a:r>
              <a:rPr lang="zh-TW" altLang="en-US" sz="2400" b="1" dirty="0">
                <a:solidFill>
                  <a:schemeClr val="bg1"/>
                </a:solidFill>
                <a:latin typeface="微軟正黑體" panose="020B0604030504040204" pitchFamily="34" charset="-120"/>
                <a:ea typeface="微軟正黑體" panose="020B0604030504040204" pitchFamily="34" charset="-120"/>
              </a:rPr>
              <a:t>在社群平台中是一種熱門的資訊分享形式，使用者能夠依據自身經歷將與店家的消費經驗分享至平台上。</a:t>
            </a:r>
          </a:p>
          <a:p>
            <a:endParaRPr lang="zh-TW" altLang="en-US" dirty="0"/>
          </a:p>
        </p:txBody>
      </p:sp>
    </p:spTree>
    <p:extLst>
      <p:ext uri="{BB962C8B-B14F-4D97-AF65-F5344CB8AC3E}">
        <p14:creationId xmlns:p14="http://schemas.microsoft.com/office/powerpoint/2010/main" val="3195042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A12E9AA9-EF06-47B7-873D-104FED2318F8}"/>
              </a:ext>
            </a:extLst>
          </p:cNvPr>
          <p:cNvSpPr/>
          <p:nvPr/>
        </p:nvSpPr>
        <p:spPr>
          <a:xfrm>
            <a:off x="594360" y="137160"/>
            <a:ext cx="5714286" cy="784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3">
            <a:extLst>
              <a:ext uri="{FF2B5EF4-FFF2-40B4-BE49-F238E27FC236}">
                <a16:creationId xmlns:a16="http://schemas.microsoft.com/office/drawing/2014/main" id="{9D961EE0-651C-4E26-BD4D-528FE39ECF78}"/>
              </a:ext>
            </a:extLst>
          </p:cNvPr>
          <p:cNvSpPr>
            <a:spLocks noGrp="1"/>
          </p:cNvSpPr>
          <p:nvPr>
            <p:ph type="sldNum" sz="quarter" idx="12"/>
          </p:nvPr>
        </p:nvSpPr>
        <p:spPr/>
        <p:txBody>
          <a:bodyPr/>
          <a:lstStyle/>
          <a:p>
            <a:fld id="{93803A6D-EC14-414F-8472-80204676D953}" type="slidenum">
              <a:rPr lang="zh-TW" altLang="en-US" smtClean="0"/>
              <a:t>5</a:t>
            </a:fld>
            <a:endParaRPr lang="zh-TW" altLang="en-US"/>
          </a:p>
        </p:txBody>
      </p:sp>
      <p:pic>
        <p:nvPicPr>
          <p:cNvPr id="6" name="圖片 5">
            <a:extLst>
              <a:ext uri="{FF2B5EF4-FFF2-40B4-BE49-F238E27FC236}">
                <a16:creationId xmlns:a16="http://schemas.microsoft.com/office/drawing/2014/main" id="{18B21379-979C-4CFF-AF9E-5E8293315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 y="903326"/>
            <a:ext cx="5714286" cy="5714286"/>
          </a:xfrm>
          <a:prstGeom prst="rect">
            <a:avLst/>
          </a:prstGeom>
        </p:spPr>
      </p:pic>
      <p:pic>
        <p:nvPicPr>
          <p:cNvPr id="9" name="圖片 8">
            <a:extLst>
              <a:ext uri="{FF2B5EF4-FFF2-40B4-BE49-F238E27FC236}">
                <a16:creationId xmlns:a16="http://schemas.microsoft.com/office/drawing/2014/main" id="{0CB455E3-0EB2-4D81-BF9A-9A4B93E44783}"/>
              </a:ext>
            </a:extLst>
          </p:cNvPr>
          <p:cNvPicPr>
            <a:picLocks noChangeAspect="1"/>
          </p:cNvPicPr>
          <p:nvPr/>
        </p:nvPicPr>
        <p:blipFill>
          <a:blip r:embed="rId4"/>
          <a:stretch>
            <a:fillRect/>
          </a:stretch>
        </p:blipFill>
        <p:spPr>
          <a:xfrm>
            <a:off x="3584123" y="1087421"/>
            <a:ext cx="2158998" cy="457200"/>
          </a:xfrm>
          <a:prstGeom prst="rect">
            <a:avLst/>
          </a:prstGeom>
        </p:spPr>
      </p:pic>
      <p:pic>
        <p:nvPicPr>
          <p:cNvPr id="10" name="圖片 9">
            <a:extLst>
              <a:ext uri="{FF2B5EF4-FFF2-40B4-BE49-F238E27FC236}">
                <a16:creationId xmlns:a16="http://schemas.microsoft.com/office/drawing/2014/main" id="{9C716A52-E82D-446F-A208-E39900B4A9FE}"/>
              </a:ext>
            </a:extLst>
          </p:cNvPr>
          <p:cNvPicPr>
            <a:picLocks noChangeAspect="1"/>
          </p:cNvPicPr>
          <p:nvPr/>
        </p:nvPicPr>
        <p:blipFill>
          <a:blip r:embed="rId5"/>
          <a:stretch>
            <a:fillRect/>
          </a:stretch>
        </p:blipFill>
        <p:spPr>
          <a:xfrm>
            <a:off x="3651604" y="4064346"/>
            <a:ext cx="2269958" cy="435516"/>
          </a:xfrm>
          <a:prstGeom prst="rect">
            <a:avLst/>
          </a:prstGeom>
        </p:spPr>
      </p:pic>
      <p:sp>
        <p:nvSpPr>
          <p:cNvPr id="11" name="文字方塊 10">
            <a:extLst>
              <a:ext uri="{FF2B5EF4-FFF2-40B4-BE49-F238E27FC236}">
                <a16:creationId xmlns:a16="http://schemas.microsoft.com/office/drawing/2014/main" id="{A163D554-3318-412B-9FB5-AF1E521DA073}"/>
              </a:ext>
            </a:extLst>
          </p:cNvPr>
          <p:cNvSpPr txBox="1"/>
          <p:nvPr/>
        </p:nvSpPr>
        <p:spPr>
          <a:xfrm>
            <a:off x="6831330" y="1582340"/>
            <a:ext cx="4842510" cy="3693319"/>
          </a:xfrm>
          <a:prstGeom prst="rect">
            <a:avLst/>
          </a:prstGeom>
          <a:solidFill>
            <a:schemeClr val="accent4">
              <a:lumMod val="20000"/>
              <a:lumOff val="80000"/>
            </a:schemeClr>
          </a:solidFill>
        </p:spPr>
        <p:txBody>
          <a:bodyPr wrap="square" rtlCol="0">
            <a:spAutoFit/>
          </a:bodyPr>
          <a:lstStyle/>
          <a:p>
            <a:pPr>
              <a:lnSpc>
                <a:spcPct val="150000"/>
              </a:lnSpc>
            </a:pPr>
            <a:r>
              <a:rPr lang="zh-TW" altLang="en-US" sz="2400" b="1" dirty="0">
                <a:latin typeface="微軟正黑體" panose="020B0604030504040204" pitchFamily="34" charset="-120"/>
                <a:ea typeface="微軟正黑體" panose="020B0604030504040204" pitchFamily="34" charset="-120"/>
              </a:rPr>
              <a:t>在電子商務為消費主流的網路時代，多數消費者在決定是否要購買產品之前會蒐集其他消費者的相關心得評論，</a:t>
            </a:r>
            <a:r>
              <a:rPr lang="zh-TW" altLang="en-US" sz="2400" b="1" dirty="0">
                <a:solidFill>
                  <a:srgbClr val="C00000"/>
                </a:solidFill>
                <a:latin typeface="微軟正黑體" panose="020B0604030504040204" pitchFamily="34" charset="-120"/>
                <a:ea typeface="微軟正黑體" panose="020B0604030504040204" pitchFamily="34" charset="-120"/>
              </a:rPr>
              <a:t>若是看到該店家的評論多為正向的將會提升自己的購買意願</a:t>
            </a:r>
            <a:r>
              <a:rPr lang="zh-TW" altLang="en-US" sz="2400" b="1" dirty="0">
                <a:latin typeface="微軟正黑體" panose="020B0604030504040204" pitchFamily="34" charset="-120"/>
                <a:ea typeface="微軟正黑體" panose="020B0604030504040204" pitchFamily="34" charset="-120"/>
              </a:rPr>
              <a:t>，反之亦然。</a:t>
            </a:r>
          </a:p>
          <a:p>
            <a:endParaRPr lang="zh-TW" altLang="en-US" dirty="0"/>
          </a:p>
        </p:txBody>
      </p:sp>
      <p:pic>
        <p:nvPicPr>
          <p:cNvPr id="2" name="圖片 1">
            <a:extLst>
              <a:ext uri="{FF2B5EF4-FFF2-40B4-BE49-F238E27FC236}">
                <a16:creationId xmlns:a16="http://schemas.microsoft.com/office/drawing/2014/main" id="{A770D13D-6680-42DB-B2FD-8FA56C3D0D1B}"/>
              </a:ext>
            </a:extLst>
          </p:cNvPr>
          <p:cNvPicPr>
            <a:picLocks noChangeAspect="1"/>
          </p:cNvPicPr>
          <p:nvPr/>
        </p:nvPicPr>
        <p:blipFill>
          <a:blip r:embed="rId6"/>
          <a:stretch>
            <a:fillRect/>
          </a:stretch>
        </p:blipFill>
        <p:spPr>
          <a:xfrm>
            <a:off x="3584123" y="1544621"/>
            <a:ext cx="2431867" cy="611218"/>
          </a:xfrm>
          <a:prstGeom prst="rect">
            <a:avLst/>
          </a:prstGeom>
        </p:spPr>
      </p:pic>
      <p:pic>
        <p:nvPicPr>
          <p:cNvPr id="3" name="圖片 2">
            <a:extLst>
              <a:ext uri="{FF2B5EF4-FFF2-40B4-BE49-F238E27FC236}">
                <a16:creationId xmlns:a16="http://schemas.microsoft.com/office/drawing/2014/main" id="{8745C4FD-9667-4F83-85AA-C04CB02F42EF}"/>
              </a:ext>
            </a:extLst>
          </p:cNvPr>
          <p:cNvPicPr>
            <a:picLocks noChangeAspect="1"/>
          </p:cNvPicPr>
          <p:nvPr/>
        </p:nvPicPr>
        <p:blipFill>
          <a:blip r:embed="rId7"/>
          <a:stretch>
            <a:fillRect/>
          </a:stretch>
        </p:blipFill>
        <p:spPr>
          <a:xfrm>
            <a:off x="3651604" y="2238274"/>
            <a:ext cx="2547258" cy="340475"/>
          </a:xfrm>
          <a:prstGeom prst="rect">
            <a:avLst/>
          </a:prstGeom>
        </p:spPr>
      </p:pic>
      <p:pic>
        <p:nvPicPr>
          <p:cNvPr id="5" name="圖片 4">
            <a:extLst>
              <a:ext uri="{FF2B5EF4-FFF2-40B4-BE49-F238E27FC236}">
                <a16:creationId xmlns:a16="http://schemas.microsoft.com/office/drawing/2014/main" id="{99622017-2170-4AD8-A236-8D011A7F2692}"/>
              </a:ext>
            </a:extLst>
          </p:cNvPr>
          <p:cNvPicPr>
            <a:picLocks noChangeAspect="1"/>
          </p:cNvPicPr>
          <p:nvPr/>
        </p:nvPicPr>
        <p:blipFill>
          <a:blip r:embed="rId8"/>
          <a:stretch>
            <a:fillRect/>
          </a:stretch>
        </p:blipFill>
        <p:spPr>
          <a:xfrm>
            <a:off x="3584123" y="2713316"/>
            <a:ext cx="987877" cy="324960"/>
          </a:xfrm>
          <a:prstGeom prst="rect">
            <a:avLst/>
          </a:prstGeom>
        </p:spPr>
      </p:pic>
      <p:pic>
        <p:nvPicPr>
          <p:cNvPr id="7" name="圖片 6">
            <a:extLst>
              <a:ext uri="{FF2B5EF4-FFF2-40B4-BE49-F238E27FC236}">
                <a16:creationId xmlns:a16="http://schemas.microsoft.com/office/drawing/2014/main" id="{414B371A-3467-49AD-B927-2B924045848B}"/>
              </a:ext>
            </a:extLst>
          </p:cNvPr>
          <p:cNvPicPr>
            <a:picLocks noChangeAspect="1"/>
          </p:cNvPicPr>
          <p:nvPr/>
        </p:nvPicPr>
        <p:blipFill>
          <a:blip r:embed="rId9"/>
          <a:stretch>
            <a:fillRect/>
          </a:stretch>
        </p:blipFill>
        <p:spPr>
          <a:xfrm>
            <a:off x="3651604" y="3197125"/>
            <a:ext cx="1672941" cy="324960"/>
          </a:xfrm>
          <a:prstGeom prst="rect">
            <a:avLst/>
          </a:prstGeom>
        </p:spPr>
      </p:pic>
      <p:pic>
        <p:nvPicPr>
          <p:cNvPr id="8" name="圖片 7">
            <a:extLst>
              <a:ext uri="{FF2B5EF4-FFF2-40B4-BE49-F238E27FC236}">
                <a16:creationId xmlns:a16="http://schemas.microsoft.com/office/drawing/2014/main" id="{796CB29E-EC8A-4E69-8AE9-BDEF95BE9990}"/>
              </a:ext>
            </a:extLst>
          </p:cNvPr>
          <p:cNvPicPr>
            <a:picLocks noChangeAspect="1"/>
          </p:cNvPicPr>
          <p:nvPr/>
        </p:nvPicPr>
        <p:blipFill>
          <a:blip r:embed="rId10"/>
          <a:stretch>
            <a:fillRect/>
          </a:stretch>
        </p:blipFill>
        <p:spPr>
          <a:xfrm>
            <a:off x="3651603" y="4534033"/>
            <a:ext cx="2026469" cy="308914"/>
          </a:xfrm>
          <a:prstGeom prst="rect">
            <a:avLst/>
          </a:prstGeom>
        </p:spPr>
      </p:pic>
      <p:pic>
        <p:nvPicPr>
          <p:cNvPr id="12" name="圖片 11">
            <a:extLst>
              <a:ext uri="{FF2B5EF4-FFF2-40B4-BE49-F238E27FC236}">
                <a16:creationId xmlns:a16="http://schemas.microsoft.com/office/drawing/2014/main" id="{8B0FFE18-5C98-4A1B-B8C2-7B01356B474F}"/>
              </a:ext>
            </a:extLst>
          </p:cNvPr>
          <p:cNvPicPr>
            <a:picLocks noChangeAspect="1"/>
          </p:cNvPicPr>
          <p:nvPr/>
        </p:nvPicPr>
        <p:blipFill>
          <a:blip r:embed="rId11"/>
          <a:stretch>
            <a:fillRect/>
          </a:stretch>
        </p:blipFill>
        <p:spPr>
          <a:xfrm>
            <a:off x="3674464" y="4982092"/>
            <a:ext cx="2440585" cy="318871"/>
          </a:xfrm>
          <a:prstGeom prst="rect">
            <a:avLst/>
          </a:prstGeom>
        </p:spPr>
      </p:pic>
      <p:pic>
        <p:nvPicPr>
          <p:cNvPr id="13" name="圖片 12">
            <a:extLst>
              <a:ext uri="{FF2B5EF4-FFF2-40B4-BE49-F238E27FC236}">
                <a16:creationId xmlns:a16="http://schemas.microsoft.com/office/drawing/2014/main" id="{D87B8E70-F907-49DE-ACB9-8CFCB4D82672}"/>
              </a:ext>
            </a:extLst>
          </p:cNvPr>
          <p:cNvPicPr>
            <a:picLocks noChangeAspect="1"/>
          </p:cNvPicPr>
          <p:nvPr/>
        </p:nvPicPr>
        <p:blipFill>
          <a:blip r:embed="rId12"/>
          <a:stretch>
            <a:fillRect/>
          </a:stretch>
        </p:blipFill>
        <p:spPr>
          <a:xfrm>
            <a:off x="3651603" y="5391876"/>
            <a:ext cx="2175265" cy="308914"/>
          </a:xfrm>
          <a:prstGeom prst="rect">
            <a:avLst/>
          </a:prstGeom>
        </p:spPr>
      </p:pic>
      <p:pic>
        <p:nvPicPr>
          <p:cNvPr id="14" name="圖片 13">
            <a:extLst>
              <a:ext uri="{FF2B5EF4-FFF2-40B4-BE49-F238E27FC236}">
                <a16:creationId xmlns:a16="http://schemas.microsoft.com/office/drawing/2014/main" id="{110AAD0E-219D-4EAB-9CD7-B8CC657ED3BA}"/>
              </a:ext>
            </a:extLst>
          </p:cNvPr>
          <p:cNvPicPr>
            <a:picLocks noChangeAspect="1"/>
          </p:cNvPicPr>
          <p:nvPr/>
        </p:nvPicPr>
        <p:blipFill>
          <a:blip r:embed="rId13"/>
          <a:stretch>
            <a:fillRect/>
          </a:stretch>
        </p:blipFill>
        <p:spPr>
          <a:xfrm>
            <a:off x="3651603" y="5855119"/>
            <a:ext cx="1309017" cy="292304"/>
          </a:xfrm>
          <a:prstGeom prst="rect">
            <a:avLst/>
          </a:prstGeom>
        </p:spPr>
      </p:pic>
      <p:pic>
        <p:nvPicPr>
          <p:cNvPr id="15" name="圖片 14">
            <a:extLst>
              <a:ext uri="{FF2B5EF4-FFF2-40B4-BE49-F238E27FC236}">
                <a16:creationId xmlns:a16="http://schemas.microsoft.com/office/drawing/2014/main" id="{9E4EFFF8-DFB5-4B82-8633-60A3B227F2CF}"/>
              </a:ext>
            </a:extLst>
          </p:cNvPr>
          <p:cNvPicPr>
            <a:picLocks noChangeAspect="1"/>
          </p:cNvPicPr>
          <p:nvPr/>
        </p:nvPicPr>
        <p:blipFill>
          <a:blip r:embed="rId14"/>
          <a:stretch>
            <a:fillRect/>
          </a:stretch>
        </p:blipFill>
        <p:spPr>
          <a:xfrm>
            <a:off x="2388421" y="267006"/>
            <a:ext cx="2126164" cy="556308"/>
          </a:xfrm>
          <a:prstGeom prst="rect">
            <a:avLst/>
          </a:prstGeom>
        </p:spPr>
      </p:pic>
    </p:spTree>
    <p:extLst>
      <p:ext uri="{BB962C8B-B14F-4D97-AF65-F5344CB8AC3E}">
        <p14:creationId xmlns:p14="http://schemas.microsoft.com/office/powerpoint/2010/main" val="1976240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94A51D5-562A-4C3C-A91F-1DAA91D710D6}"/>
              </a:ext>
            </a:extLst>
          </p:cNvPr>
          <p:cNvPicPr>
            <a:picLocks noChangeAspect="1"/>
          </p:cNvPicPr>
          <p:nvPr/>
        </p:nvPicPr>
        <p:blipFill>
          <a:blip r:embed="rId3"/>
          <a:stretch>
            <a:fillRect/>
          </a:stretch>
        </p:blipFill>
        <p:spPr>
          <a:xfrm>
            <a:off x="6721212" y="998986"/>
            <a:ext cx="4769748" cy="4808060"/>
          </a:xfrm>
          <a:prstGeom prst="rect">
            <a:avLst/>
          </a:prstGeom>
        </p:spPr>
      </p:pic>
      <p:pic>
        <p:nvPicPr>
          <p:cNvPr id="5" name="圖片 4">
            <a:extLst>
              <a:ext uri="{FF2B5EF4-FFF2-40B4-BE49-F238E27FC236}">
                <a16:creationId xmlns:a16="http://schemas.microsoft.com/office/drawing/2014/main" id="{A5EF457D-4F20-4165-A2BD-1BCDC7310ED6}"/>
              </a:ext>
            </a:extLst>
          </p:cNvPr>
          <p:cNvPicPr>
            <a:picLocks noChangeAspect="1"/>
          </p:cNvPicPr>
          <p:nvPr/>
        </p:nvPicPr>
        <p:blipFill>
          <a:blip r:embed="rId4"/>
          <a:stretch>
            <a:fillRect/>
          </a:stretch>
        </p:blipFill>
        <p:spPr>
          <a:xfrm>
            <a:off x="480282" y="453772"/>
            <a:ext cx="5966388" cy="5950456"/>
          </a:xfrm>
          <a:prstGeom prst="rect">
            <a:avLst/>
          </a:prstGeom>
        </p:spPr>
      </p:pic>
      <p:sp>
        <p:nvSpPr>
          <p:cNvPr id="4" name="投影片編號版面配置區 3">
            <a:extLst>
              <a:ext uri="{FF2B5EF4-FFF2-40B4-BE49-F238E27FC236}">
                <a16:creationId xmlns:a16="http://schemas.microsoft.com/office/drawing/2014/main" id="{9D961EE0-651C-4E26-BD4D-528FE39ECF78}"/>
              </a:ext>
            </a:extLst>
          </p:cNvPr>
          <p:cNvSpPr>
            <a:spLocks noGrp="1"/>
          </p:cNvSpPr>
          <p:nvPr>
            <p:ph type="sldNum" sz="quarter" idx="12"/>
          </p:nvPr>
        </p:nvSpPr>
        <p:spPr/>
        <p:txBody>
          <a:bodyPr/>
          <a:lstStyle/>
          <a:p>
            <a:fld id="{93803A6D-EC14-414F-8472-80204676D953}" type="slidenum">
              <a:rPr lang="zh-TW" altLang="en-US" smtClean="0"/>
              <a:t>6</a:t>
            </a:fld>
            <a:endParaRPr lang="zh-TW" altLang="en-US"/>
          </a:p>
        </p:txBody>
      </p:sp>
      <p:sp>
        <p:nvSpPr>
          <p:cNvPr id="11" name="矩形 10">
            <a:extLst>
              <a:ext uri="{FF2B5EF4-FFF2-40B4-BE49-F238E27FC236}">
                <a16:creationId xmlns:a16="http://schemas.microsoft.com/office/drawing/2014/main" id="{15632D07-1128-4848-9863-B7A411779631}"/>
              </a:ext>
            </a:extLst>
          </p:cNvPr>
          <p:cNvSpPr/>
          <p:nvPr/>
        </p:nvSpPr>
        <p:spPr>
          <a:xfrm>
            <a:off x="0" y="2590216"/>
            <a:ext cx="12192000" cy="16256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5400" b="1" dirty="0">
                <a:latin typeface="微軟正黑體" panose="020B0604030504040204" pitchFamily="34" charset="-120"/>
                <a:ea typeface="微軟正黑體" panose="020B0604030504040204" pitchFamily="34" charset="-120"/>
              </a:rPr>
              <a:t>BUT</a:t>
            </a:r>
            <a:r>
              <a:rPr lang="zh-TW" altLang="en-US" sz="5400" b="1" dirty="0">
                <a:latin typeface="微軟正黑體" panose="020B0604030504040204" pitchFamily="34" charset="-120"/>
                <a:ea typeface="微軟正黑體" panose="020B0604030504040204" pitchFamily="34" charset="-120"/>
              </a:rPr>
              <a:t>，假評論隨處可見</a:t>
            </a:r>
            <a:r>
              <a:rPr lang="en-US" altLang="zh-TW" sz="5400" b="1" dirty="0">
                <a:latin typeface="微軟正黑體" panose="020B0604030504040204" pitchFamily="34" charset="-120"/>
                <a:ea typeface="微軟正黑體" panose="020B0604030504040204" pitchFamily="34" charset="-120"/>
              </a:rPr>
              <a:t>…</a:t>
            </a:r>
            <a:endParaRPr lang="zh-TW" altLang="en-US" sz="5400" b="1"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67EB6AC7-743F-46C3-A48F-D8990931BE83}"/>
              </a:ext>
            </a:extLst>
          </p:cNvPr>
          <p:cNvSpPr txBox="1"/>
          <p:nvPr/>
        </p:nvSpPr>
        <p:spPr>
          <a:xfrm>
            <a:off x="411702" y="6416264"/>
            <a:ext cx="2444900"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圖片截自</a:t>
            </a:r>
            <a:r>
              <a:rPr lang="en-US" altLang="zh-TW" b="1" dirty="0">
                <a:latin typeface="微軟正黑體" panose="020B0604030504040204" pitchFamily="34" charset="-120"/>
                <a:ea typeface="微軟正黑體" panose="020B0604030504040204" pitchFamily="34" charset="-120"/>
              </a:rPr>
              <a:t>Google Play</a:t>
            </a:r>
            <a:endParaRPr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5524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FC76FE-B040-45C1-AFB7-BC90B7D6CAAC}"/>
              </a:ext>
            </a:extLst>
          </p:cNvPr>
          <p:cNvSpPr>
            <a:spLocks noGrp="1"/>
          </p:cNvSpPr>
          <p:nvPr>
            <p:ph type="title"/>
          </p:nvPr>
        </p:nvSpPr>
        <p:spPr>
          <a:xfrm>
            <a:off x="230606" y="2766218"/>
            <a:ext cx="4197015" cy="1325563"/>
          </a:xfrm>
        </p:spPr>
        <p:txBody>
          <a:bodyPr>
            <a:normAutofit/>
          </a:bodyPr>
          <a:lstStyle/>
          <a:p>
            <a:r>
              <a:rPr lang="zh-TW" altLang="en-US" sz="3600" dirty="0">
                <a:solidFill>
                  <a:schemeClr val="accent1">
                    <a:lumMod val="50000"/>
                  </a:schemeClr>
                </a:solidFill>
              </a:rPr>
              <a:t>假評論實例</a:t>
            </a:r>
            <a:br>
              <a:rPr lang="en-US" altLang="zh-TW" dirty="0">
                <a:solidFill>
                  <a:schemeClr val="accent1">
                    <a:lumMod val="50000"/>
                  </a:schemeClr>
                </a:solidFill>
              </a:rPr>
            </a:br>
            <a:r>
              <a:rPr lang="zh-TW" altLang="en-US" dirty="0">
                <a:solidFill>
                  <a:schemeClr val="accent1">
                    <a:lumMod val="50000"/>
                  </a:schemeClr>
                </a:solidFill>
              </a:rPr>
              <a:t>三星寫手門事件 </a:t>
            </a:r>
          </a:p>
        </p:txBody>
      </p:sp>
      <p:sp>
        <p:nvSpPr>
          <p:cNvPr id="4" name="投影片編號版面配置區 3">
            <a:extLst>
              <a:ext uri="{FF2B5EF4-FFF2-40B4-BE49-F238E27FC236}">
                <a16:creationId xmlns:a16="http://schemas.microsoft.com/office/drawing/2014/main" id="{D7009F0F-74FD-4AE2-91DA-1A883F04C659}"/>
              </a:ext>
            </a:extLst>
          </p:cNvPr>
          <p:cNvSpPr>
            <a:spLocks noGrp="1"/>
          </p:cNvSpPr>
          <p:nvPr>
            <p:ph type="sldNum" sz="quarter" idx="12"/>
          </p:nvPr>
        </p:nvSpPr>
        <p:spPr/>
        <p:txBody>
          <a:bodyPr/>
          <a:lstStyle/>
          <a:p>
            <a:fld id="{93803A6D-EC14-414F-8472-80204676D953}" type="slidenum">
              <a:rPr lang="zh-TW" altLang="en-US" smtClean="0"/>
              <a:t>7</a:t>
            </a:fld>
            <a:endParaRPr lang="zh-TW" altLang="en-US"/>
          </a:p>
        </p:txBody>
      </p:sp>
      <p:pic>
        <p:nvPicPr>
          <p:cNvPr id="1028" name="Picture 4" descr="三星寫手門暗黑行銷違法公平會開罰千萬- The News Lens 關鍵評論網">
            <a:extLst>
              <a:ext uri="{FF2B5EF4-FFF2-40B4-BE49-F238E27FC236}">
                <a16:creationId xmlns:a16="http://schemas.microsoft.com/office/drawing/2014/main" id="{3C3FBEA1-400A-4CF1-B74E-4E0317CF4F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0363" y="1310246"/>
            <a:ext cx="7160795" cy="372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445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4C6204-B3F5-4FB6-AC05-2FDE3178A5F9}"/>
              </a:ext>
            </a:extLst>
          </p:cNvPr>
          <p:cNvSpPr>
            <a:spLocks noGrp="1"/>
          </p:cNvSpPr>
          <p:nvPr>
            <p:ph type="title"/>
          </p:nvPr>
        </p:nvSpPr>
        <p:spPr>
          <a:xfrm>
            <a:off x="8367196" y="3087172"/>
            <a:ext cx="3514090" cy="1260475"/>
          </a:xfrm>
        </p:spPr>
        <p:txBody>
          <a:bodyPr>
            <a:normAutofit fontScale="90000"/>
          </a:bodyPr>
          <a:lstStyle/>
          <a:p>
            <a:r>
              <a:rPr lang="zh-TW" altLang="en-US" sz="3600" dirty="0">
                <a:solidFill>
                  <a:srgbClr val="C00000"/>
                </a:solidFill>
              </a:rPr>
              <a:t>假評論實例</a:t>
            </a:r>
            <a:br>
              <a:rPr lang="en-US" altLang="zh-TW" dirty="0">
                <a:solidFill>
                  <a:srgbClr val="C00000"/>
                </a:solidFill>
              </a:rPr>
            </a:br>
            <a:r>
              <a:rPr lang="zh-TW" altLang="en-US" sz="5400" dirty="0">
                <a:solidFill>
                  <a:srgbClr val="C00000"/>
                </a:solidFill>
              </a:rPr>
              <a:t>馬蜂窩事件</a:t>
            </a:r>
            <a:endParaRPr lang="zh-TW" altLang="en-US" dirty="0">
              <a:solidFill>
                <a:srgbClr val="C00000"/>
              </a:solidFill>
            </a:endParaRPr>
          </a:p>
        </p:txBody>
      </p:sp>
      <p:sp>
        <p:nvSpPr>
          <p:cNvPr id="4" name="投影片編號版面配置區 3">
            <a:extLst>
              <a:ext uri="{FF2B5EF4-FFF2-40B4-BE49-F238E27FC236}">
                <a16:creationId xmlns:a16="http://schemas.microsoft.com/office/drawing/2014/main" id="{547F02BB-F29C-4DA7-B53C-7B57DD71B290}"/>
              </a:ext>
            </a:extLst>
          </p:cNvPr>
          <p:cNvSpPr>
            <a:spLocks noGrp="1"/>
          </p:cNvSpPr>
          <p:nvPr>
            <p:ph type="sldNum" sz="quarter" idx="12"/>
          </p:nvPr>
        </p:nvSpPr>
        <p:spPr/>
        <p:txBody>
          <a:bodyPr/>
          <a:lstStyle/>
          <a:p>
            <a:fld id="{93803A6D-EC14-414F-8472-80204676D953}" type="slidenum">
              <a:rPr lang="zh-TW" altLang="en-US" smtClean="0"/>
              <a:t>8</a:t>
            </a:fld>
            <a:endParaRPr lang="zh-TW" altLang="en-US"/>
          </a:p>
        </p:txBody>
      </p:sp>
      <p:pic>
        <p:nvPicPr>
          <p:cNvPr id="1026" name="Picture 2" descr="网热点】被“捅”之后的马蜂窝如何应对那一地的狼藉_点评">
            <a:extLst>
              <a:ext uri="{FF2B5EF4-FFF2-40B4-BE49-F238E27FC236}">
                <a16:creationId xmlns:a16="http://schemas.microsoft.com/office/drawing/2014/main" id="{F734D435-C430-4F35-AF20-362760D133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724" y="790060"/>
            <a:ext cx="7803316" cy="5277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92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440A18D-C42B-4C65-9E7E-7CDCC5412E60}"/>
              </a:ext>
            </a:extLst>
          </p:cNvPr>
          <p:cNvSpPr/>
          <p:nvPr/>
        </p:nvSpPr>
        <p:spPr>
          <a:xfrm>
            <a:off x="0" y="4364327"/>
            <a:ext cx="12192000" cy="2493673"/>
          </a:xfrm>
          <a:prstGeom prst="rect">
            <a:avLst/>
          </a:prstGeom>
          <a:solidFill>
            <a:srgbClr val="AAD9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AAD9E1"/>
              </a:solidFill>
            </a:endParaRPr>
          </a:p>
        </p:txBody>
      </p:sp>
      <p:pic>
        <p:nvPicPr>
          <p:cNvPr id="3076" name="Picture 4" descr="5 Tips To Promote Your Business On Yelp - Yelp">
            <a:extLst>
              <a:ext uri="{FF2B5EF4-FFF2-40B4-BE49-F238E27FC236}">
                <a16:creationId xmlns:a16="http://schemas.microsoft.com/office/drawing/2014/main" id="{123C6428-1642-4A03-835E-651C08CBA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63"/>
            <a:ext cx="12192000" cy="4359564"/>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CB186933-9A97-441B-960B-5530985DC13A}"/>
              </a:ext>
            </a:extLst>
          </p:cNvPr>
          <p:cNvSpPr>
            <a:spLocks noGrp="1"/>
          </p:cNvSpPr>
          <p:nvPr>
            <p:ph type="title"/>
          </p:nvPr>
        </p:nvSpPr>
        <p:spPr>
          <a:xfrm>
            <a:off x="784327" y="3008936"/>
            <a:ext cx="3360821" cy="1355391"/>
          </a:xfrm>
        </p:spPr>
        <p:txBody>
          <a:bodyPr>
            <a:normAutofit/>
          </a:bodyPr>
          <a:lstStyle/>
          <a:p>
            <a:r>
              <a:rPr lang="zh-TW" altLang="en-US" sz="4800" dirty="0">
                <a:solidFill>
                  <a:schemeClr val="accent1">
                    <a:lumMod val="75000"/>
                  </a:schemeClr>
                </a:solidFill>
              </a:rPr>
              <a:t>關於</a:t>
            </a:r>
            <a:r>
              <a:rPr lang="en-US" altLang="zh-TW" sz="4800" dirty="0">
                <a:solidFill>
                  <a:schemeClr val="accent1">
                    <a:lumMod val="75000"/>
                  </a:schemeClr>
                </a:solidFill>
              </a:rPr>
              <a:t>Yelp</a:t>
            </a:r>
            <a:endParaRPr lang="zh-TW" altLang="en-US" sz="4800" dirty="0">
              <a:solidFill>
                <a:schemeClr val="accent1">
                  <a:lumMod val="75000"/>
                </a:schemeClr>
              </a:solidFill>
            </a:endParaRPr>
          </a:p>
        </p:txBody>
      </p:sp>
      <p:sp>
        <p:nvSpPr>
          <p:cNvPr id="3" name="內容版面配置區 2">
            <a:extLst>
              <a:ext uri="{FF2B5EF4-FFF2-40B4-BE49-F238E27FC236}">
                <a16:creationId xmlns:a16="http://schemas.microsoft.com/office/drawing/2014/main" id="{2AA6F59D-B524-4294-AE65-F40F3B822D11}"/>
              </a:ext>
            </a:extLst>
          </p:cNvPr>
          <p:cNvSpPr>
            <a:spLocks noGrp="1"/>
          </p:cNvSpPr>
          <p:nvPr>
            <p:ph idx="1"/>
          </p:nvPr>
        </p:nvSpPr>
        <p:spPr>
          <a:xfrm>
            <a:off x="784327" y="4227801"/>
            <a:ext cx="6424862" cy="2493673"/>
          </a:xfrm>
        </p:spPr>
        <p:txBody>
          <a:bodyPr>
            <a:normAutofit/>
          </a:bodyPr>
          <a:lstStyle/>
          <a:p>
            <a:r>
              <a:rPr lang="zh-TW" altLang="en-US" b="1" dirty="0"/>
              <a:t>美國知名的評論社群平台</a:t>
            </a:r>
            <a:endParaRPr lang="en-US" altLang="zh-TW" b="1" dirty="0"/>
          </a:p>
          <a:p>
            <a:r>
              <a:rPr lang="zh-TW" altLang="en-US" b="1" dirty="0"/>
              <a:t>內容涵蓋美食、購物、食品、美容、運動休閒等類別</a:t>
            </a:r>
            <a:endParaRPr lang="en-US" altLang="zh-TW" b="1" dirty="0"/>
          </a:p>
          <a:p>
            <a:r>
              <a:rPr lang="zh-TW" altLang="en-US" b="1" dirty="0"/>
              <a:t>研究指出平台中有將近 </a:t>
            </a:r>
            <a:r>
              <a:rPr lang="en-US" altLang="zh-TW" sz="3600" b="1" dirty="0">
                <a:solidFill>
                  <a:srgbClr val="C00000"/>
                </a:solidFill>
              </a:rPr>
              <a:t>20 % </a:t>
            </a:r>
            <a:r>
              <a:rPr lang="zh-TW" altLang="en-US" b="1" dirty="0"/>
              <a:t>的評論是由受僱的寫手撰寫出的</a:t>
            </a:r>
            <a:r>
              <a:rPr lang="zh-TW" altLang="en-US" b="1" dirty="0">
                <a:solidFill>
                  <a:srgbClr val="C00000"/>
                </a:solidFill>
              </a:rPr>
              <a:t>假評論 </a:t>
            </a:r>
          </a:p>
        </p:txBody>
      </p:sp>
      <p:sp>
        <p:nvSpPr>
          <p:cNvPr id="4" name="投影片編號版面配置區 3">
            <a:extLst>
              <a:ext uri="{FF2B5EF4-FFF2-40B4-BE49-F238E27FC236}">
                <a16:creationId xmlns:a16="http://schemas.microsoft.com/office/drawing/2014/main" id="{B6BD2F1B-6217-4859-850B-38EEFD5ECE39}"/>
              </a:ext>
            </a:extLst>
          </p:cNvPr>
          <p:cNvSpPr>
            <a:spLocks noGrp="1"/>
          </p:cNvSpPr>
          <p:nvPr>
            <p:ph type="sldNum" sz="quarter" idx="12"/>
          </p:nvPr>
        </p:nvSpPr>
        <p:spPr/>
        <p:txBody>
          <a:bodyPr/>
          <a:lstStyle/>
          <a:p>
            <a:fld id="{93803A6D-EC14-414F-8472-80204676D953}" type="slidenum">
              <a:rPr lang="zh-TW" altLang="en-US" smtClean="0"/>
              <a:t>9</a:t>
            </a:fld>
            <a:endParaRPr lang="zh-TW" altLang="en-US" dirty="0"/>
          </a:p>
        </p:txBody>
      </p:sp>
      <p:sp>
        <p:nvSpPr>
          <p:cNvPr id="8" name="矩形: 圓角化同側角落 7">
            <a:extLst>
              <a:ext uri="{FF2B5EF4-FFF2-40B4-BE49-F238E27FC236}">
                <a16:creationId xmlns:a16="http://schemas.microsoft.com/office/drawing/2014/main" id="{BF11D2E4-3E82-4E56-B254-6C10F684D131}"/>
              </a:ext>
            </a:extLst>
          </p:cNvPr>
          <p:cNvSpPr/>
          <p:nvPr/>
        </p:nvSpPr>
        <p:spPr>
          <a:xfrm flipV="1">
            <a:off x="7401560" y="4364327"/>
            <a:ext cx="2600960" cy="532526"/>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080" name="Picture 8" descr="5 Star Yelp Logo - LogoDix">
            <a:extLst>
              <a:ext uri="{FF2B5EF4-FFF2-40B4-BE49-F238E27FC236}">
                <a16:creationId xmlns:a16="http://schemas.microsoft.com/office/drawing/2014/main" id="{85080918-0728-4ECA-97B3-EB678CA07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1560" y="5296013"/>
            <a:ext cx="3198261" cy="63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56775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741</TotalTime>
  <Words>2523</Words>
  <Application>Microsoft Office PowerPoint</Application>
  <PresentationFormat>寬螢幕</PresentationFormat>
  <Paragraphs>223</Paragraphs>
  <Slides>27</Slides>
  <Notes>20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27</vt:i4>
      </vt:variant>
    </vt:vector>
  </HeadingPairs>
  <TitlesOfParts>
    <vt:vector size="35" baseType="lpstr">
      <vt:lpstr>等线</vt:lpstr>
      <vt:lpstr>思源黑体 CN Bold</vt:lpstr>
      <vt:lpstr>微軟正黑體</vt:lpstr>
      <vt:lpstr>新細明體</vt:lpstr>
      <vt:lpstr>Arial</vt:lpstr>
      <vt:lpstr>Calibri</vt:lpstr>
      <vt:lpstr>Calibri Light</vt:lpstr>
      <vt:lpstr>Office 佈景主題</vt:lpstr>
      <vt:lpstr>PowerPoint 簡報</vt:lpstr>
      <vt:lpstr>PowerPoint 簡報</vt:lpstr>
      <vt:lpstr>01. 研究動機</vt:lpstr>
      <vt:lpstr>PowerPoint 簡報</vt:lpstr>
      <vt:lpstr>PowerPoint 簡報</vt:lpstr>
      <vt:lpstr>PowerPoint 簡報</vt:lpstr>
      <vt:lpstr>假評論實例 三星寫手門事件 </vt:lpstr>
      <vt:lpstr>假評論實例 馬蜂窩事件</vt:lpstr>
      <vt:lpstr>關於Yelp</vt:lpstr>
      <vt:lpstr>研究動機</vt:lpstr>
      <vt:lpstr>02. 文獻探討</vt:lpstr>
      <vt:lpstr>假評論研究 – 特徵</vt:lpstr>
      <vt:lpstr>PowerPoint 簡報</vt:lpstr>
      <vt:lpstr>PowerPoint 簡報</vt:lpstr>
      <vt:lpstr>PowerPoint 簡報</vt:lpstr>
      <vt:lpstr>PowerPoint 簡報</vt:lpstr>
      <vt:lpstr>PowerPoint 簡報</vt:lpstr>
      <vt:lpstr>03. 研究目標</vt:lpstr>
      <vt:lpstr>研究目標</vt:lpstr>
      <vt:lpstr>04. 資料集</vt:lpstr>
      <vt:lpstr>PowerPoint 簡報</vt:lpstr>
      <vt:lpstr>PowerPoint 簡報</vt:lpstr>
      <vt:lpstr>PowerPoint 簡報</vt:lpstr>
      <vt:lpstr>05. 預期結果</vt:lpstr>
      <vt:lpstr>PowerPoint 簡報</vt:lpstr>
      <vt:lpstr>分工表</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陳宇鑫</dc:creator>
  <cp:lastModifiedBy>陳宇鑫</cp:lastModifiedBy>
  <cp:revision>113</cp:revision>
  <dcterms:created xsi:type="dcterms:W3CDTF">2020-10-28T12:33:35Z</dcterms:created>
  <dcterms:modified xsi:type="dcterms:W3CDTF">2020-11-18T00:35:46Z</dcterms:modified>
</cp:coreProperties>
</file>